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vml" ContentType="application/vnd.openxmlformats-officedocument.vmlDrawi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28" r:id="rId3"/>
    <p:sldId id="298" r:id="rId4"/>
    <p:sldId id="335" r:id="rId5"/>
    <p:sldId id="326" r:id="rId6"/>
    <p:sldId id="334" r:id="rId7"/>
    <p:sldId id="331" r:id="rId8"/>
    <p:sldId id="332" r:id="rId9"/>
    <p:sldId id="329" r:id="rId10"/>
    <p:sldId id="330" r:id="rId11"/>
    <p:sldId id="333" r:id="rId12"/>
    <p:sldId id="318" r:id="rId13"/>
    <p:sldId id="317" r:id="rId14"/>
    <p:sldId id="313" r:id="rId15"/>
    <p:sldId id="315" r:id="rId16"/>
    <p:sldId id="314" r:id="rId17"/>
    <p:sldId id="316" r:id="rId18"/>
    <p:sldId id="307" r:id="rId19"/>
    <p:sldId id="320" r:id="rId20"/>
    <p:sldId id="301" r:id="rId21"/>
    <p:sldId id="284" r:id="rId22"/>
    <p:sldId id="339" r:id="rId23"/>
    <p:sldId id="338" r:id="rId24"/>
    <p:sldId id="336" r:id="rId25"/>
    <p:sldId id="337" r:id="rId26"/>
    <p:sldId id="343" r:id="rId27"/>
    <p:sldId id="340" r:id="rId28"/>
    <p:sldId id="311" r:id="rId29"/>
    <p:sldId id="308" r:id="rId30"/>
    <p:sldId id="322" r:id="rId31"/>
    <p:sldId id="319" r:id="rId32"/>
    <p:sldId id="341" r:id="rId33"/>
    <p:sldId id="325" r:id="rId34"/>
    <p:sldId id="342" r:id="rId35"/>
    <p:sldId id="260" r:id="rId36"/>
    <p:sldId id="324" r:id="rId37"/>
    <p:sldId id="321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1000" y="7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9" Type="http://schemas.openxmlformats.org/officeDocument/2006/relationships/image" Target="../media/image20.emf"/><Relationship Id="rId10" Type="http://schemas.openxmlformats.org/officeDocument/2006/relationships/image" Target="../media/image21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emf"/><Relationship Id="rId12" Type="http://schemas.openxmlformats.org/officeDocument/2006/relationships/image" Target="../media/image34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9" Type="http://schemas.openxmlformats.org/officeDocument/2006/relationships/image" Target="../media/image31.emf"/><Relationship Id="rId10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CE19AC-03CE-C64A-994E-653F25928BF6}" type="datetimeFigureOut">
              <a:rPr lang="en-US"/>
              <a:pPr>
                <a:defRPr/>
              </a:pPr>
              <a:t>11/8/13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00C501B-5CEA-E54B-8B6A-967FF2D15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275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3D886EA-D0BD-924C-85E6-E2D50FC4279D}" type="datetimeFigureOut">
              <a:rPr lang="en-US"/>
              <a:pPr>
                <a:defRPr/>
              </a:pPr>
              <a:t>11/8/13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E3ACB03-1DA1-DB48-8BA5-3386BA4B0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925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7D581-8F18-A747-8D39-11A7346E9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5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35E71-3066-874C-9899-F4D25C38A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70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3B07A-2C4D-9443-9AED-9ACD3BE56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7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10B5B-D51E-F641-B08F-6A2BF623E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2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FF11F-1A26-0345-8BCD-8D64CECE8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8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F564E-AB4F-4340-B194-2C27B237C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0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89DA2-6B15-814F-B035-4F53F63B7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3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C4CFC-D7FA-5E47-8AFD-A5E995E9A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9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62A1F-1353-8444-A7DB-832FB9300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8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12BFD-0E44-F24F-8CBA-4C38569E6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8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0913A-99B5-AB45-88B3-D68E0CC3D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78BB247-4372-4247-B8B7-0229EF014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emf"/><Relationship Id="rId20" Type="http://schemas.openxmlformats.org/officeDocument/2006/relationships/oleObject" Target="../embeddings/oleObject30.bin"/><Relationship Id="rId21" Type="http://schemas.openxmlformats.org/officeDocument/2006/relationships/image" Target="../media/image31.emf"/><Relationship Id="rId22" Type="http://schemas.openxmlformats.org/officeDocument/2006/relationships/oleObject" Target="../embeddings/oleObject31.bin"/><Relationship Id="rId23" Type="http://schemas.openxmlformats.org/officeDocument/2006/relationships/image" Target="../media/image32.emf"/><Relationship Id="rId24" Type="http://schemas.openxmlformats.org/officeDocument/2006/relationships/oleObject" Target="../embeddings/oleObject32.bin"/><Relationship Id="rId25" Type="http://schemas.openxmlformats.org/officeDocument/2006/relationships/image" Target="../media/image33.emf"/><Relationship Id="rId26" Type="http://schemas.openxmlformats.org/officeDocument/2006/relationships/oleObject" Target="../embeddings/oleObject33.bin"/><Relationship Id="rId27" Type="http://schemas.openxmlformats.org/officeDocument/2006/relationships/image" Target="../media/image34.emf"/><Relationship Id="rId10" Type="http://schemas.openxmlformats.org/officeDocument/2006/relationships/oleObject" Target="../embeddings/oleObject25.bin"/><Relationship Id="rId11" Type="http://schemas.openxmlformats.org/officeDocument/2006/relationships/image" Target="../media/image26.emf"/><Relationship Id="rId12" Type="http://schemas.openxmlformats.org/officeDocument/2006/relationships/oleObject" Target="../embeddings/oleObject26.bin"/><Relationship Id="rId13" Type="http://schemas.openxmlformats.org/officeDocument/2006/relationships/image" Target="../media/image27.emf"/><Relationship Id="rId14" Type="http://schemas.openxmlformats.org/officeDocument/2006/relationships/oleObject" Target="../embeddings/oleObject27.bin"/><Relationship Id="rId15" Type="http://schemas.openxmlformats.org/officeDocument/2006/relationships/image" Target="../media/image28.emf"/><Relationship Id="rId16" Type="http://schemas.openxmlformats.org/officeDocument/2006/relationships/oleObject" Target="../embeddings/oleObject28.bin"/><Relationship Id="rId17" Type="http://schemas.openxmlformats.org/officeDocument/2006/relationships/image" Target="../media/image29.emf"/><Relationship Id="rId18" Type="http://schemas.openxmlformats.org/officeDocument/2006/relationships/oleObject" Target="../embeddings/oleObject29.bin"/><Relationship Id="rId19" Type="http://schemas.openxmlformats.org/officeDocument/2006/relationships/image" Target="../media/image3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emf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oleObject" Target="../embeddings/oleObject34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3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4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4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oleObject" Target="../embeddings/oleObject38.bin"/><Relationship Id="rId5" Type="http://schemas.openxmlformats.org/officeDocument/2006/relationships/image" Target="../media/image4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j@wetnewf.org" TargetMode="External"/><Relationship Id="rId3" Type="http://schemas.openxmlformats.org/officeDocument/2006/relationships/hyperlink" Target="http://www.wetnewf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20" Type="http://schemas.openxmlformats.org/officeDocument/2006/relationships/image" Target="../media/image11.emf"/><Relationship Id="rId21" Type="http://schemas.openxmlformats.org/officeDocument/2006/relationships/oleObject" Target="../embeddings/oleObject11.bin"/><Relationship Id="rId22" Type="http://schemas.openxmlformats.org/officeDocument/2006/relationships/image" Target="../media/image12.emf"/><Relationship Id="rId10" Type="http://schemas.openxmlformats.org/officeDocument/2006/relationships/image" Target="../media/image6.e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8.e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9.e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10.emf"/><Relationship Id="rId19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20" Type="http://schemas.openxmlformats.org/officeDocument/2006/relationships/image" Target="../media/image20.emf"/><Relationship Id="rId21" Type="http://schemas.openxmlformats.org/officeDocument/2006/relationships/oleObject" Target="../embeddings/oleObject21.bin"/><Relationship Id="rId22" Type="http://schemas.openxmlformats.org/officeDocument/2006/relationships/image" Target="../media/image21.emf"/><Relationship Id="rId10" Type="http://schemas.openxmlformats.org/officeDocument/2006/relationships/image" Target="../media/image15.emf"/><Relationship Id="rId11" Type="http://schemas.openxmlformats.org/officeDocument/2006/relationships/oleObject" Target="../embeddings/oleObject16.bin"/><Relationship Id="rId12" Type="http://schemas.openxmlformats.org/officeDocument/2006/relationships/image" Target="../media/image16.e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17.emf"/><Relationship Id="rId15" Type="http://schemas.openxmlformats.org/officeDocument/2006/relationships/oleObject" Target="../embeddings/oleObject18.bin"/><Relationship Id="rId16" Type="http://schemas.openxmlformats.org/officeDocument/2006/relationships/image" Target="../media/image18.emf"/><Relationship Id="rId17" Type="http://schemas.openxmlformats.org/officeDocument/2006/relationships/oleObject" Target="../embeddings/oleObject19.bin"/><Relationship Id="rId18" Type="http://schemas.openxmlformats.org/officeDocument/2006/relationships/image" Target="../media/image19.emf"/><Relationship Id="rId19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Some Observations on Mash pH Prediction/Control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/>
          <a:lstStyle/>
          <a:p>
            <a:pPr marL="514350" indent="-514350" eaLnBrk="1" hangingPunct="1">
              <a:buAutoNum type="alphaUcPeriod"/>
              <a:defRPr/>
            </a:pPr>
            <a:r>
              <a:rPr lang="en-US" dirty="0" smtClean="0">
                <a:cs typeface="+mn-cs"/>
              </a:rPr>
              <a:t>J. deLange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MBAA District Mid Atlantic Fall Meeting,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Frederick, MD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8-9 November 2013</a:t>
            </a:r>
            <a:endParaRPr lang="en-US" dirty="0">
              <a:cs typeface="+mn-cs"/>
            </a:endParaRPr>
          </a:p>
        </p:txBody>
      </p:sp>
      <p:pic>
        <p:nvPicPr>
          <p:cNvPr id="2" name="Picture 1" descr="MFBC_bucklelogo_flat04_28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05400"/>
            <a:ext cx="1972939" cy="153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Lowering pH </a:t>
            </a:r>
            <a:r>
              <a:rPr lang="en-US" sz="4000" dirty="0"/>
              <a:t>I</a:t>
            </a:r>
            <a:r>
              <a:rPr lang="en-US" sz="4000" dirty="0" smtClean="0"/>
              <a:t>ncreases Charge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C4CFC-D7FA-5E47-8AFD-A5E995E9AAE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" name="Picture 3" descr="CarboDi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0"/>
            <a:ext cx="5715000" cy="395281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4267200" y="3657600"/>
            <a:ext cx="3810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4572000" y="3352800"/>
            <a:ext cx="2069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pH 6.38: Q = -0.5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55302" y="4800600"/>
            <a:ext cx="219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pH 10.38: Q = -1.5</a:t>
            </a:r>
            <a:endParaRPr lang="en-US" sz="2000" b="1" dirty="0">
              <a:solidFill>
                <a:srgbClr val="FF66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7772400" y="5410200"/>
            <a:ext cx="2286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524000" y="1447800"/>
            <a:ext cx="609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Making the charge less negative is increasing it.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2400" y="2514600"/>
            <a:ext cx="12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Charge on</a:t>
            </a:r>
          </a:p>
          <a:p>
            <a:r>
              <a:rPr lang="en-US" sz="1400" dirty="0" smtClean="0"/>
              <a:t>1 </a:t>
            </a:r>
            <a:r>
              <a:rPr lang="en-US" sz="1400" dirty="0" err="1" smtClean="0"/>
              <a:t>mmol</a:t>
            </a:r>
            <a:r>
              <a:rPr lang="en-US" sz="1400" dirty="0" smtClean="0"/>
              <a:t> </a:t>
            </a:r>
            <a:r>
              <a:rPr lang="en-US" sz="1400" dirty="0" err="1" smtClean="0"/>
              <a:t>Carbo</a:t>
            </a:r>
            <a:endParaRPr lang="en-US" sz="140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914400" y="3048000"/>
            <a:ext cx="6096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1905000" y="1905000"/>
            <a:ext cx="5248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Curve shows charge on 1 </a:t>
            </a:r>
            <a:r>
              <a:rPr lang="en-US" dirty="0" err="1" smtClean="0"/>
              <a:t>mmol</a:t>
            </a:r>
            <a:r>
              <a:rPr lang="en-US" dirty="0" smtClean="0"/>
              <a:t> of </a:t>
            </a:r>
            <a:r>
              <a:rPr lang="en-US" dirty="0" err="1" smtClean="0"/>
              <a:t>Carbo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2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sz="3600" dirty="0" smtClean="0"/>
              <a:t>How We Estimate/Control Mash pH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dirty="0" smtClean="0"/>
              <a:t>By keeping track of the protons required to effect charge changes that we either</a:t>
            </a:r>
          </a:p>
          <a:p>
            <a:pPr lvl="1"/>
            <a:r>
              <a:rPr lang="en-US" dirty="0" smtClean="0"/>
              <a:t>Measure directly (malt titration)…</a:t>
            </a:r>
          </a:p>
          <a:p>
            <a:pPr lvl="1"/>
            <a:r>
              <a:rPr lang="en-US" dirty="0" smtClean="0"/>
              <a:t>…or calculate from measured parameters (water alkalinity, </a:t>
            </a:r>
            <a:r>
              <a:rPr lang="en-US" dirty="0" err="1" smtClean="0"/>
              <a:t>phytin</a:t>
            </a:r>
            <a:r>
              <a:rPr lang="en-US" dirty="0" smtClean="0"/>
              <a:t> reaction, acid base additions)</a:t>
            </a:r>
          </a:p>
          <a:p>
            <a:r>
              <a:rPr lang="en-US" dirty="0" smtClean="0"/>
              <a:t>To help us do this we define ‘Proton Deficit’</a:t>
            </a:r>
          </a:p>
          <a:p>
            <a:pPr lvl="1"/>
            <a:r>
              <a:rPr lang="en-US" dirty="0" smtClean="0"/>
              <a:t>Proton Deficit: The number of protons that must be supplied to effect a pH (charge) change</a:t>
            </a:r>
          </a:p>
          <a:p>
            <a:pPr lvl="1"/>
            <a:r>
              <a:rPr lang="en-US" dirty="0" smtClean="0"/>
              <a:t>If the number to be supplied is negative this means protons must be </a:t>
            </a:r>
            <a:r>
              <a:rPr lang="en-US" i="1" dirty="0" smtClean="0"/>
              <a:t>absorbed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10B5B-D51E-F641-B08F-6A2BF623E54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9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Proton Deficit (PD)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With respect to a particular pH</a:t>
            </a:r>
            <a:endParaRPr lang="en-US" dirty="0" smtClean="0"/>
          </a:p>
          <a:p>
            <a:pPr lvl="1"/>
            <a:r>
              <a:rPr lang="en-US" sz="2400" dirty="0" smtClean="0"/>
              <a:t>If PD &gt; 0 it is the quantity (</a:t>
            </a:r>
            <a:r>
              <a:rPr lang="en-US" sz="2400" dirty="0" err="1" smtClean="0"/>
              <a:t>mEq</a:t>
            </a:r>
            <a:r>
              <a:rPr lang="en-US" sz="2400" dirty="0" smtClean="0"/>
              <a:t>) of protons (H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ions) which must be added to a unit amount of a mash component lower its pH to the pH of interest</a:t>
            </a:r>
          </a:p>
          <a:p>
            <a:pPr lvl="2"/>
            <a:r>
              <a:rPr lang="en-US" sz="2000" dirty="0" smtClean="0"/>
              <a:t>You know it as Alkalinity from your water reports</a:t>
            </a:r>
          </a:p>
          <a:p>
            <a:pPr lvl="1"/>
            <a:r>
              <a:rPr lang="en-US" sz="2400" dirty="0"/>
              <a:t>If  PD &lt; </a:t>
            </a:r>
            <a:r>
              <a:rPr lang="en-US" sz="2400" dirty="0" smtClean="0"/>
              <a:t>0 it is the -1 times the quantity (</a:t>
            </a:r>
            <a:r>
              <a:rPr lang="en-US" sz="2400" dirty="0" err="1" smtClean="0"/>
              <a:t>mEq</a:t>
            </a:r>
            <a:r>
              <a:rPr lang="en-US" sz="2400" dirty="0" smtClean="0"/>
              <a:t>) of protons which must be absorbed from a unit </a:t>
            </a:r>
            <a:r>
              <a:rPr lang="en-US" sz="2400" dirty="0"/>
              <a:t>amount of a </a:t>
            </a:r>
            <a:r>
              <a:rPr lang="en-US" sz="2400" dirty="0" smtClean="0"/>
              <a:t>mash component </a:t>
            </a:r>
            <a:r>
              <a:rPr lang="en-US" sz="2400" dirty="0"/>
              <a:t>to </a:t>
            </a:r>
            <a:r>
              <a:rPr lang="en-US" sz="2400" dirty="0" smtClean="0"/>
              <a:t>raise its pH to </a:t>
            </a:r>
            <a:r>
              <a:rPr lang="en-US" sz="2400" dirty="0"/>
              <a:t>the pH of </a:t>
            </a:r>
            <a:r>
              <a:rPr lang="en-US" sz="2400" dirty="0" smtClean="0"/>
              <a:t>interest</a:t>
            </a:r>
          </a:p>
          <a:p>
            <a:pPr lvl="2"/>
            <a:r>
              <a:rPr lang="en-US" sz="2000" dirty="0" smtClean="0"/>
              <a:t>You may know it as Acidity from your water reports</a:t>
            </a:r>
          </a:p>
          <a:p>
            <a:pPr lvl="2"/>
            <a:r>
              <a:rPr lang="en-US" sz="2000" dirty="0" smtClean="0"/>
              <a:t>A deficit of –10 </a:t>
            </a:r>
            <a:r>
              <a:rPr lang="en-US" sz="2000" dirty="0" err="1" smtClean="0"/>
              <a:t>mEq</a:t>
            </a:r>
            <a:r>
              <a:rPr lang="en-US" sz="2000" dirty="0" smtClean="0"/>
              <a:t> is a </a:t>
            </a:r>
            <a:r>
              <a:rPr lang="en-US" sz="2000" i="1" dirty="0" smtClean="0"/>
              <a:t>surfeit</a:t>
            </a:r>
            <a:r>
              <a:rPr lang="en-US" sz="2000" dirty="0" smtClean="0"/>
              <a:t> </a:t>
            </a:r>
            <a:r>
              <a:rPr lang="en-US" sz="2000" dirty="0"/>
              <a:t>o</a:t>
            </a:r>
            <a:r>
              <a:rPr lang="en-US" sz="2000" dirty="0" smtClean="0"/>
              <a:t>f +10 </a:t>
            </a:r>
            <a:r>
              <a:rPr lang="en-US" sz="2000" dirty="0" err="1" smtClean="0"/>
              <a:t>mEq</a:t>
            </a: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10B5B-D51E-F641-B08F-6A2BF623E54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Mash pH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sz="2800" dirty="0" smtClean="0"/>
              <a:t>Is the pH at which total proton deficit = 0.</a:t>
            </a:r>
          </a:p>
          <a:p>
            <a:pPr lvl="1"/>
            <a:r>
              <a:rPr lang="en-US" sz="2400" dirty="0" smtClean="0"/>
              <a:t>Each relevant mash component has a positive or negative proton deficit</a:t>
            </a:r>
          </a:p>
          <a:p>
            <a:pPr lvl="1"/>
            <a:r>
              <a:rPr lang="en-US" sz="2400" dirty="0" smtClean="0"/>
              <a:t>They sum to 0 at the mash </a:t>
            </a:r>
            <a:r>
              <a:rPr lang="en-US" sz="2400" dirty="0" err="1" smtClean="0"/>
              <a:t>pH.</a:t>
            </a:r>
            <a:endParaRPr lang="en-US" sz="2400" dirty="0" smtClean="0"/>
          </a:p>
          <a:p>
            <a:r>
              <a:rPr lang="en-US" sz="2800" dirty="0" smtClean="0"/>
              <a:t>Relevant mash components:</a:t>
            </a:r>
          </a:p>
          <a:p>
            <a:pPr lvl="1"/>
            <a:r>
              <a:rPr lang="en-US" sz="2400" dirty="0" smtClean="0"/>
              <a:t>Water bicarbonate and carbonate ions ( &gt; 0; alkalinity)</a:t>
            </a:r>
          </a:p>
          <a:p>
            <a:pPr lvl="1"/>
            <a:r>
              <a:rPr lang="en-US" sz="2400" dirty="0" smtClean="0"/>
              <a:t>Base malt ( &gt; 0; alkalinity)</a:t>
            </a:r>
            <a:endParaRPr lang="en-US" sz="2000" dirty="0" smtClean="0"/>
          </a:p>
          <a:p>
            <a:pPr lvl="1"/>
            <a:r>
              <a:rPr lang="en-US" sz="2400" dirty="0" smtClean="0"/>
              <a:t>Specialty malts ( &gt; 0; alkalinity or &lt; 0; acidity)</a:t>
            </a:r>
          </a:p>
          <a:p>
            <a:pPr lvl="1"/>
            <a:r>
              <a:rPr lang="en-US" sz="2400" dirty="0" smtClean="0"/>
              <a:t>Any acids (&lt; 0) or bases (&gt; 0) added by the brewer</a:t>
            </a:r>
          </a:p>
          <a:p>
            <a:pPr lvl="1"/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PO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(malt) + </a:t>
            </a:r>
            <a:r>
              <a:rPr lang="en-US" sz="2400" dirty="0" err="1" smtClean="0"/>
              <a:t>Ca</a:t>
            </a:r>
            <a:r>
              <a:rPr lang="en-US" sz="2400" baseline="30000" dirty="0" smtClean="0"/>
              <a:t>++ </a:t>
            </a:r>
            <a:r>
              <a:rPr lang="en-US" sz="2400" dirty="0" smtClean="0"/>
              <a:t>(water) (&lt; 0 – proton source)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10B5B-D51E-F641-B08F-6A2BF623E54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5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sz="4000" dirty="0" smtClean="0"/>
              <a:t>Example of Alkalinity (PD &gt; 0)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sz="2800" dirty="0" smtClean="0"/>
              <a:t>If 2 </a:t>
            </a:r>
            <a:r>
              <a:rPr lang="en-US" sz="2800" dirty="0" err="1" smtClean="0"/>
              <a:t>mmol</a:t>
            </a:r>
            <a:r>
              <a:rPr lang="en-US" sz="2800" dirty="0" smtClean="0"/>
              <a:t> (168 mg) sodium bicarbonate is added to 1 L distilled (DI) water the pH will be ~ 8.32</a:t>
            </a:r>
          </a:p>
          <a:p>
            <a:r>
              <a:rPr lang="en-US" sz="2800" dirty="0" smtClean="0"/>
              <a:t>To get to pH 5.4 must add 1.81 </a:t>
            </a:r>
            <a:r>
              <a:rPr lang="en-US" sz="2800" dirty="0" err="1" smtClean="0"/>
              <a:t>mEq</a:t>
            </a:r>
            <a:r>
              <a:rPr lang="en-US" sz="2800" dirty="0" smtClean="0"/>
              <a:t> acid (protons, 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ions) per L e.g. 1.81 mL N acid.</a:t>
            </a:r>
          </a:p>
          <a:p>
            <a:pPr lvl="1"/>
            <a:r>
              <a:rPr lang="en-US" sz="2400" dirty="0" smtClean="0"/>
              <a:t>There is a </a:t>
            </a:r>
            <a:r>
              <a:rPr lang="en-US" sz="2400" i="1" dirty="0" smtClean="0"/>
              <a:t>proton deficit</a:t>
            </a:r>
            <a:r>
              <a:rPr lang="en-US" sz="2400" dirty="0" smtClean="0"/>
              <a:t> of +1.81 </a:t>
            </a:r>
            <a:r>
              <a:rPr lang="en-US" sz="2400" dirty="0" err="1" smtClean="0"/>
              <a:t>mEq</a:t>
            </a:r>
            <a:r>
              <a:rPr lang="en-US" sz="2400" dirty="0" smtClean="0"/>
              <a:t>/L </a:t>
            </a:r>
            <a:r>
              <a:rPr lang="en-US" sz="2400" dirty="0" err="1" smtClean="0"/>
              <a:t>wrt</a:t>
            </a:r>
            <a:r>
              <a:rPr lang="en-US" sz="2400" dirty="0" smtClean="0"/>
              <a:t> pH 5.4.</a:t>
            </a:r>
          </a:p>
          <a:p>
            <a:pPr lvl="1"/>
            <a:r>
              <a:rPr lang="en-US" sz="2400" dirty="0" smtClean="0"/>
              <a:t>The alkalinity of this water is 1.81 </a:t>
            </a:r>
            <a:r>
              <a:rPr lang="en-US" sz="2400" dirty="0" err="1" smtClean="0"/>
              <a:t>mEq</a:t>
            </a:r>
            <a:r>
              <a:rPr lang="en-US" sz="2400" dirty="0" smtClean="0"/>
              <a:t>/L </a:t>
            </a:r>
            <a:r>
              <a:rPr lang="en-US" sz="2400" dirty="0" err="1" smtClean="0"/>
              <a:t>wrt</a:t>
            </a:r>
            <a:r>
              <a:rPr lang="en-US" sz="2400" dirty="0" smtClean="0"/>
              <a:t> pH 5.4</a:t>
            </a:r>
          </a:p>
          <a:p>
            <a:r>
              <a:rPr lang="en-US" sz="2800" dirty="0" smtClean="0"/>
              <a:t>To get pH 4.3 must add 2.03 </a:t>
            </a:r>
            <a:r>
              <a:rPr lang="en-US" sz="2800" dirty="0" err="1" smtClean="0"/>
              <a:t>mEq</a:t>
            </a:r>
            <a:r>
              <a:rPr lang="en-US" sz="2800" dirty="0" smtClean="0"/>
              <a:t>/L protons</a:t>
            </a:r>
          </a:p>
          <a:p>
            <a:pPr lvl="1"/>
            <a:r>
              <a:rPr lang="en-US" sz="2400" dirty="0" smtClean="0"/>
              <a:t>This is M (methyl orange) or T (total) alkalinity of a water sample.</a:t>
            </a:r>
            <a:endParaRPr lang="en-US" dirty="0"/>
          </a:p>
          <a:p>
            <a:pPr lvl="1"/>
            <a:r>
              <a:rPr lang="en-US" sz="2400" dirty="0" smtClean="0"/>
              <a:t>As </a:t>
            </a:r>
            <a:r>
              <a:rPr lang="en-US" sz="2400" dirty="0"/>
              <a:t>CaCO</a:t>
            </a:r>
            <a:r>
              <a:rPr lang="en-US" sz="2400" baseline="-25000" dirty="0"/>
              <a:t>3</a:t>
            </a:r>
            <a:r>
              <a:rPr lang="en-US" sz="2400" dirty="0" smtClean="0"/>
              <a:t>:  2.03 </a:t>
            </a:r>
            <a:r>
              <a:rPr lang="en-US" sz="2400" dirty="0" err="1" smtClean="0"/>
              <a:t>mEq</a:t>
            </a:r>
            <a:r>
              <a:rPr lang="en-US" sz="2400" dirty="0" smtClean="0"/>
              <a:t>/L ~ 50*2.03 = 100.15 ppm as CaCO</a:t>
            </a:r>
            <a:r>
              <a:rPr lang="en-US" sz="2400" baseline="-25000" dirty="0" smtClean="0"/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10B5B-D51E-F641-B08F-6A2BF623E54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4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Alkalinity (PD &gt; 0), 2</a:t>
            </a:r>
            <a:r>
              <a:rPr lang="en-US" baseline="30000" dirty="0" smtClean="0"/>
              <a:t>nd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800" dirty="0" smtClean="0"/>
              <a:t>If I mash a particular Pilsner malt in DI water the pH will go to 5.64 (20°C)</a:t>
            </a:r>
          </a:p>
          <a:p>
            <a:r>
              <a:rPr lang="en-US" sz="2800" dirty="0" smtClean="0"/>
              <a:t>If I want pH 5.4 I must add 9.3 </a:t>
            </a:r>
            <a:r>
              <a:rPr lang="en-US" sz="2800" dirty="0" err="1" smtClean="0"/>
              <a:t>mEq</a:t>
            </a:r>
            <a:r>
              <a:rPr lang="en-US" sz="2800" dirty="0" smtClean="0"/>
              <a:t> protons/kg</a:t>
            </a:r>
          </a:p>
          <a:p>
            <a:pPr lvl="1"/>
            <a:r>
              <a:rPr lang="en-US" sz="2400" dirty="0" smtClean="0"/>
              <a:t>Proton deficit </a:t>
            </a:r>
            <a:r>
              <a:rPr lang="en-US" sz="2400" dirty="0" err="1" smtClean="0"/>
              <a:t>wrt</a:t>
            </a:r>
            <a:r>
              <a:rPr lang="en-US" sz="2400" dirty="0" smtClean="0"/>
              <a:t> </a:t>
            </a:r>
            <a:r>
              <a:rPr lang="en-US" sz="2400" dirty="0"/>
              <a:t>pH 5.4</a:t>
            </a:r>
            <a:r>
              <a:rPr lang="en-US" sz="2400" dirty="0" smtClean="0"/>
              <a:t>:   9.3 </a:t>
            </a:r>
            <a:r>
              <a:rPr lang="en-US" sz="2400" dirty="0" err="1" smtClean="0"/>
              <a:t>mEq</a:t>
            </a:r>
            <a:r>
              <a:rPr lang="en-US" sz="2400" dirty="0" smtClean="0"/>
              <a:t>/kg</a:t>
            </a:r>
          </a:p>
          <a:p>
            <a:pPr lvl="1"/>
            <a:r>
              <a:rPr lang="en-US" sz="2400" dirty="0" smtClean="0"/>
              <a:t>Alkalinity </a:t>
            </a:r>
            <a:r>
              <a:rPr lang="en-US" sz="2400" dirty="0" err="1" smtClean="0"/>
              <a:t>wrt</a:t>
            </a:r>
            <a:r>
              <a:rPr lang="en-US" sz="2400" dirty="0" smtClean="0"/>
              <a:t> pH 5.4:   9.3 </a:t>
            </a:r>
            <a:r>
              <a:rPr lang="en-US" sz="2400" dirty="0" err="1" smtClean="0"/>
              <a:t>mEq</a:t>
            </a:r>
            <a:r>
              <a:rPr lang="en-US" sz="2400" dirty="0" smtClean="0"/>
              <a:t>/kg</a:t>
            </a:r>
          </a:p>
          <a:p>
            <a:r>
              <a:rPr lang="en-US" sz="2800" dirty="0" smtClean="0"/>
              <a:t>If I want pH 5.3 I must add 14.3 </a:t>
            </a:r>
            <a:r>
              <a:rPr lang="en-US" sz="2800" dirty="0" err="1" smtClean="0"/>
              <a:t>mEq</a:t>
            </a:r>
            <a:r>
              <a:rPr lang="en-US" sz="2800" dirty="0" smtClean="0"/>
              <a:t>/kg acid</a:t>
            </a:r>
          </a:p>
          <a:p>
            <a:pPr lvl="1"/>
            <a:r>
              <a:rPr lang="en-US" sz="2400" dirty="0"/>
              <a:t>Proton </a:t>
            </a:r>
            <a:r>
              <a:rPr lang="en-US" sz="2400" dirty="0" smtClean="0"/>
              <a:t>deficit/Alkalinity </a:t>
            </a:r>
            <a:r>
              <a:rPr lang="en-US" sz="2400" dirty="0" err="1" smtClean="0"/>
              <a:t>wrt</a:t>
            </a:r>
            <a:r>
              <a:rPr lang="en-US" sz="2400" dirty="0" smtClean="0"/>
              <a:t> </a:t>
            </a:r>
            <a:r>
              <a:rPr lang="en-US" sz="2400" dirty="0"/>
              <a:t>pH 5.3: </a:t>
            </a:r>
            <a:r>
              <a:rPr lang="en-US" sz="2400" dirty="0" smtClean="0"/>
              <a:t>14.3 </a:t>
            </a:r>
            <a:r>
              <a:rPr lang="en-US" sz="2400" dirty="0" err="1"/>
              <a:t>mEq</a:t>
            </a:r>
            <a:r>
              <a:rPr lang="en-US" sz="2400" dirty="0"/>
              <a:t>/</a:t>
            </a:r>
            <a:r>
              <a:rPr lang="en-US" sz="2400" dirty="0" smtClean="0"/>
              <a:t>kg</a:t>
            </a:r>
          </a:p>
          <a:p>
            <a:r>
              <a:rPr lang="en-US" sz="2800" dirty="0" smtClean="0"/>
              <a:t>Alkalinity always with respect to some pH</a:t>
            </a:r>
          </a:p>
          <a:p>
            <a:pPr lvl="1"/>
            <a:r>
              <a:rPr lang="en-US" sz="2400" dirty="0" smtClean="0"/>
              <a:t>Water P-</a:t>
            </a:r>
            <a:r>
              <a:rPr lang="en-US" sz="2400" dirty="0" err="1" smtClean="0"/>
              <a:t>alk</a:t>
            </a:r>
            <a:r>
              <a:rPr lang="en-US" sz="2400" dirty="0" smtClean="0"/>
              <a:t>: pH 8.3     Water M(T)-</a:t>
            </a:r>
            <a:r>
              <a:rPr lang="en-US" sz="2400" dirty="0" err="1" smtClean="0"/>
              <a:t>alk</a:t>
            </a:r>
            <a:r>
              <a:rPr lang="en-US" sz="2400" dirty="0" smtClean="0"/>
              <a:t>: pH 4.3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10B5B-D51E-F641-B08F-6A2BF623E54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49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Acidity (PD &lt; 0)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If I mash 1 kg of a particular 600L chocolate malt in DI water the pH will be 4.70</a:t>
            </a:r>
          </a:p>
          <a:p>
            <a:r>
              <a:rPr lang="en-US" sz="2800" dirty="0" smtClean="0"/>
              <a:t>To get pH 5.3 I must absorb 46.5 </a:t>
            </a:r>
            <a:r>
              <a:rPr lang="en-US" sz="2800" dirty="0" err="1" smtClean="0"/>
              <a:t>mEq</a:t>
            </a:r>
            <a:r>
              <a:rPr lang="en-US" sz="2800" dirty="0" smtClean="0"/>
              <a:t> protons</a:t>
            </a:r>
          </a:p>
          <a:p>
            <a:pPr lvl="1"/>
            <a:r>
              <a:rPr lang="en-US" sz="2400" dirty="0" smtClean="0"/>
              <a:t>There is a proton surfeit of 46.5 </a:t>
            </a:r>
            <a:r>
              <a:rPr lang="en-US" sz="2400" dirty="0" err="1" smtClean="0"/>
              <a:t>mEq</a:t>
            </a:r>
            <a:r>
              <a:rPr lang="en-US" sz="2400" dirty="0" smtClean="0"/>
              <a:t>/kg. This is called  the </a:t>
            </a:r>
            <a:r>
              <a:rPr lang="en-US" sz="2400" i="1" dirty="0" smtClean="0"/>
              <a:t>acidity</a:t>
            </a:r>
            <a:r>
              <a:rPr lang="en-US" sz="2400" dirty="0" smtClean="0"/>
              <a:t> of the malt with respect to (</a:t>
            </a:r>
            <a:r>
              <a:rPr lang="en-US" sz="2400" dirty="0" err="1" smtClean="0"/>
              <a:t>wrt</a:t>
            </a:r>
            <a:r>
              <a:rPr lang="en-US" sz="2400" dirty="0" smtClean="0"/>
              <a:t>) pH 5.3</a:t>
            </a:r>
          </a:p>
          <a:p>
            <a:pPr lvl="1"/>
            <a:r>
              <a:rPr lang="en-US" sz="2400" dirty="0" smtClean="0"/>
              <a:t>Proton deficit </a:t>
            </a:r>
            <a:r>
              <a:rPr lang="en-US" sz="2400" dirty="0" err="1" smtClean="0"/>
              <a:t>wrt</a:t>
            </a:r>
            <a:r>
              <a:rPr lang="en-US" sz="2400" dirty="0" smtClean="0"/>
              <a:t> pH 5.3:  – 46.5 </a:t>
            </a:r>
            <a:r>
              <a:rPr lang="en-US" sz="2400" dirty="0" err="1" smtClean="0"/>
              <a:t>mEq</a:t>
            </a:r>
            <a:r>
              <a:rPr lang="en-US" sz="2400" dirty="0" smtClean="0"/>
              <a:t>/kg.</a:t>
            </a:r>
          </a:p>
          <a:p>
            <a:r>
              <a:rPr lang="en-US" sz="2800" dirty="0" smtClean="0"/>
              <a:t>Acidity is always </a:t>
            </a:r>
            <a:r>
              <a:rPr lang="en-US" sz="2800" dirty="0" err="1" smtClean="0"/>
              <a:t>wrt</a:t>
            </a:r>
            <a:r>
              <a:rPr lang="en-US" sz="2800" dirty="0" smtClean="0"/>
              <a:t> some pH</a:t>
            </a:r>
          </a:p>
          <a:p>
            <a:pPr lvl="1"/>
            <a:r>
              <a:rPr lang="en-US" sz="2400" dirty="0" smtClean="0"/>
              <a:t>Example: Water P-acidity is </a:t>
            </a:r>
            <a:r>
              <a:rPr lang="en-US" sz="2400" dirty="0" err="1" smtClean="0"/>
              <a:t>wrt</a:t>
            </a:r>
            <a:r>
              <a:rPr lang="en-US" sz="2400" dirty="0" smtClean="0"/>
              <a:t> pH 8.3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10B5B-D51E-F641-B08F-6A2BF623E54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8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Mash 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800" dirty="0" smtClean="0"/>
              <a:t>If chocolate malt and Pilsner malt are mixed in water containing bicarbonate:</a:t>
            </a:r>
          </a:p>
          <a:p>
            <a:pPr lvl="1"/>
            <a:r>
              <a:rPr lang="en-US" sz="2400" dirty="0" smtClean="0"/>
              <a:t>Chocolate malt will give up protons (PD &lt; 0)</a:t>
            </a:r>
          </a:p>
          <a:p>
            <a:pPr lvl="1"/>
            <a:r>
              <a:rPr lang="en-US" sz="2400" dirty="0" smtClean="0"/>
              <a:t>Base malt and bicarbonate will absorb protons (PD &gt; 0)</a:t>
            </a:r>
          </a:p>
          <a:p>
            <a:pPr lvl="1"/>
            <a:r>
              <a:rPr lang="en-US" sz="2400" dirty="0" smtClean="0"/>
              <a:t>Mash pH: pH at which sum of base malt and bicarbonate alkalinity equal chocolate malt acidity - PD = 0.</a:t>
            </a:r>
          </a:p>
          <a:p>
            <a:r>
              <a:rPr lang="en-US" sz="2800" dirty="0" smtClean="0"/>
              <a:t>Finding mash pH: calculate sum of proton deficits at various pH values until PD = 0.</a:t>
            </a:r>
          </a:p>
          <a:p>
            <a:pPr lvl="1"/>
            <a:r>
              <a:rPr lang="en-US" sz="2400" dirty="0" smtClean="0"/>
              <a:t>This is done by a directed iterative process such as the Excel Solver.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10B5B-D51E-F641-B08F-6A2BF623E54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3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Grist Component Proton Deficits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BCAFE-7088-CB47-8789-3C57CEA44DD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5486400" y="1600200"/>
            <a:ext cx="14478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000" dirty="0" smtClean="0"/>
              <a:t>Phosphate/</a:t>
            </a:r>
            <a:r>
              <a:rPr lang="en-US" sz="2000" dirty="0"/>
              <a:t>Calcium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590800" y="1600200"/>
            <a:ext cx="12192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590800" y="2362200"/>
            <a:ext cx="121920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000" dirty="0"/>
              <a:t>Base Malt </a:t>
            </a:r>
            <a:r>
              <a:rPr lang="en-US" sz="2000" dirty="0" err="1"/>
              <a:t>pH</a:t>
            </a:r>
            <a:r>
              <a:rPr lang="en-US" sz="2000" baseline="-25000" dirty="0" err="1"/>
              <a:t>BM</a:t>
            </a:r>
            <a:endParaRPr lang="en-US" sz="2000" baseline="-250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590800" y="3276600"/>
            <a:ext cx="144780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000" dirty="0"/>
              <a:t>Specialty Malts </a:t>
            </a:r>
            <a:r>
              <a:rPr lang="en-US" sz="2000" dirty="0" err="1"/>
              <a:t>pH</a:t>
            </a:r>
            <a:r>
              <a:rPr lang="en-US" sz="2000" baseline="-25000" dirty="0" err="1"/>
              <a:t>SM</a:t>
            </a:r>
            <a:endParaRPr lang="en-US" sz="2000" baseline="-250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590800" y="4191000"/>
            <a:ext cx="144780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000" dirty="0"/>
              <a:t>Weak Acids pH</a:t>
            </a:r>
            <a:r>
              <a:rPr lang="en-US" sz="2000" baseline="-25000" dirty="0"/>
              <a:t>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4114800"/>
            <a:ext cx="144780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000" dirty="0"/>
              <a:t>Strong Acid/Base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4648200" y="2743200"/>
            <a:ext cx="609600" cy="609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dirty="0"/>
          </a:p>
        </p:txBody>
      </p:sp>
      <p:sp>
        <p:nvSpPr>
          <p:cNvPr id="23562" name="TextBox 10"/>
          <p:cNvSpPr txBox="1">
            <a:spLocks noChangeArrowheads="1"/>
          </p:cNvSpPr>
          <p:nvPr/>
        </p:nvSpPr>
        <p:spPr bwMode="auto">
          <a:xfrm>
            <a:off x="2667000" y="1524000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Water</a:t>
            </a:r>
          </a:p>
          <a:p>
            <a:r>
              <a:rPr lang="en-US" sz="2000"/>
              <a:t>pH</a:t>
            </a:r>
            <a:r>
              <a:rPr lang="en-US" sz="2000" baseline="-25000"/>
              <a:t>W</a:t>
            </a:r>
          </a:p>
        </p:txBody>
      </p:sp>
      <p:cxnSp>
        <p:nvCxnSpPr>
          <p:cNvPr id="13" name="Straight Arrow Connector 12"/>
          <p:cNvCxnSpPr>
            <a:stCxn id="5" idx="3"/>
            <a:endCxn id="10" idx="0"/>
          </p:cNvCxnSpPr>
          <p:nvPr/>
        </p:nvCxnSpPr>
        <p:spPr bwMode="auto">
          <a:xfrm>
            <a:off x="3810000" y="1905000"/>
            <a:ext cx="11430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6" idx="3"/>
            <a:endCxn id="10" idx="1"/>
          </p:cNvCxnSpPr>
          <p:nvPr/>
        </p:nvCxnSpPr>
        <p:spPr bwMode="auto">
          <a:xfrm>
            <a:off x="3810000" y="2705100"/>
            <a:ext cx="927100" cy="127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7" idx="3"/>
            <a:endCxn id="10" idx="3"/>
          </p:cNvCxnSpPr>
          <p:nvPr/>
        </p:nvCxnSpPr>
        <p:spPr bwMode="auto">
          <a:xfrm flipV="1">
            <a:off x="4038600" y="3263900"/>
            <a:ext cx="698500" cy="355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stCxn id="8" idx="3"/>
            <a:endCxn id="10" idx="4"/>
          </p:cNvCxnSpPr>
          <p:nvPr/>
        </p:nvCxnSpPr>
        <p:spPr bwMode="auto">
          <a:xfrm flipV="1">
            <a:off x="4038600" y="3352800"/>
            <a:ext cx="914400" cy="1181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>
            <a:stCxn id="9" idx="0"/>
            <a:endCxn id="10" idx="5"/>
          </p:cNvCxnSpPr>
          <p:nvPr/>
        </p:nvCxnSpPr>
        <p:spPr bwMode="auto">
          <a:xfrm flipH="1" flipV="1">
            <a:off x="5168900" y="3263900"/>
            <a:ext cx="736600" cy="850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4" idx="2"/>
            <a:endCxn id="10" idx="7"/>
          </p:cNvCxnSpPr>
          <p:nvPr/>
        </p:nvCxnSpPr>
        <p:spPr bwMode="auto">
          <a:xfrm flipH="1">
            <a:off x="5168526" y="2362200"/>
            <a:ext cx="1041774" cy="4702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569" name="TextBox 41"/>
          <p:cNvSpPr txBox="1">
            <a:spLocks noChangeArrowheads="1"/>
          </p:cNvSpPr>
          <p:nvPr/>
        </p:nvSpPr>
        <p:spPr bwMode="auto">
          <a:xfrm>
            <a:off x="4749800" y="2735263"/>
            <a:ext cx="415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/>
              <a:t>+</a:t>
            </a:r>
          </a:p>
        </p:txBody>
      </p:sp>
      <p:cxnSp>
        <p:nvCxnSpPr>
          <p:cNvPr id="44" name="Straight Arrow Connector 43"/>
          <p:cNvCxnSpPr>
            <a:stCxn id="10" idx="6"/>
          </p:cNvCxnSpPr>
          <p:nvPr/>
        </p:nvCxnSpPr>
        <p:spPr bwMode="auto">
          <a:xfrm>
            <a:off x="5257800" y="3048000"/>
            <a:ext cx="1143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571" name="TextBox 44"/>
          <p:cNvSpPr txBox="1">
            <a:spLocks noChangeArrowheads="1"/>
          </p:cNvSpPr>
          <p:nvPr/>
        </p:nvSpPr>
        <p:spPr bwMode="auto">
          <a:xfrm>
            <a:off x="6248400" y="2667000"/>
            <a:ext cx="26748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   Total Proton</a:t>
            </a:r>
          </a:p>
          <a:p>
            <a:r>
              <a:rPr lang="en-US" dirty="0" smtClean="0"/>
              <a:t>   Deficit </a:t>
            </a:r>
            <a:r>
              <a:rPr lang="en-US" dirty="0"/>
              <a:t>(TPD) = 0</a:t>
            </a:r>
          </a:p>
        </p:txBody>
      </p:sp>
      <p:sp>
        <p:nvSpPr>
          <p:cNvPr id="23572" name="TextBox 48"/>
          <p:cNvSpPr txBox="1">
            <a:spLocks noChangeArrowheads="1"/>
          </p:cNvSpPr>
          <p:nvPr/>
        </p:nvSpPr>
        <p:spPr bwMode="auto">
          <a:xfrm>
            <a:off x="1295400" y="5715000"/>
            <a:ext cx="71249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dirty="0"/>
              <a:t>Control: </a:t>
            </a:r>
            <a:r>
              <a:rPr lang="en-US" sz="2000" dirty="0" smtClean="0"/>
              <a:t>     Set trial pH to desired target </a:t>
            </a:r>
            <a:r>
              <a:rPr lang="en-US" sz="2000" dirty="0" err="1" smtClean="0"/>
              <a:t>pH.</a:t>
            </a:r>
            <a:r>
              <a:rPr lang="en-US" sz="2000" dirty="0" smtClean="0"/>
              <a:t> Add </a:t>
            </a:r>
            <a:r>
              <a:rPr lang="en-US" sz="2000" dirty="0"/>
              <a:t>acid/base, change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          specialty </a:t>
            </a:r>
            <a:r>
              <a:rPr lang="en-US" sz="2000" dirty="0"/>
              <a:t>malt amounts, add calcium </a:t>
            </a:r>
            <a:r>
              <a:rPr lang="en-US" sz="2000" dirty="0" smtClean="0"/>
              <a:t>until </a:t>
            </a:r>
            <a:r>
              <a:rPr lang="en-US" sz="2000" dirty="0"/>
              <a:t>TPD </a:t>
            </a:r>
            <a:r>
              <a:rPr lang="en-US" sz="2000" dirty="0" smtClean="0"/>
              <a:t>= 0</a:t>
            </a:r>
            <a:endParaRPr lang="en-US" sz="2000" dirty="0"/>
          </a:p>
        </p:txBody>
      </p:sp>
      <p:sp>
        <p:nvSpPr>
          <p:cNvPr id="23573" name="TextBox 66"/>
          <p:cNvSpPr txBox="1">
            <a:spLocks noChangeArrowheads="1"/>
          </p:cNvSpPr>
          <p:nvPr/>
        </p:nvSpPr>
        <p:spPr bwMode="auto">
          <a:xfrm>
            <a:off x="1295400" y="5181600"/>
            <a:ext cx="48013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dirty="0"/>
              <a:t>Estimation: Find </a:t>
            </a:r>
            <a:r>
              <a:rPr lang="en-US" sz="2000" dirty="0" smtClean="0"/>
              <a:t>trial pH </a:t>
            </a:r>
            <a:r>
              <a:rPr lang="en-US" sz="2000" dirty="0"/>
              <a:t>at which TPD = </a:t>
            </a:r>
            <a:r>
              <a:rPr lang="en-US" sz="2000" dirty="0" smtClean="0"/>
              <a:t>0 </a:t>
            </a:r>
            <a:endParaRPr lang="en-US" sz="2000" dirty="0"/>
          </a:p>
        </p:txBody>
      </p:sp>
      <p:sp>
        <p:nvSpPr>
          <p:cNvPr id="23574" name="TextBox 67"/>
          <p:cNvSpPr txBox="1">
            <a:spLocks noChangeArrowheads="1"/>
          </p:cNvSpPr>
          <p:nvPr/>
        </p:nvSpPr>
        <p:spPr bwMode="auto">
          <a:xfrm>
            <a:off x="304800" y="2971800"/>
            <a:ext cx="10517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Trial pH</a:t>
            </a:r>
            <a:endParaRPr lang="en-US" sz="2000" dirty="0"/>
          </a:p>
        </p:txBody>
      </p:sp>
      <p:cxnSp>
        <p:nvCxnSpPr>
          <p:cNvPr id="70" name="Straight Arrow Connector 69"/>
          <p:cNvCxnSpPr>
            <a:stCxn id="23574" idx="3"/>
            <a:endCxn id="5" idx="1"/>
          </p:cNvCxnSpPr>
          <p:nvPr/>
        </p:nvCxnSpPr>
        <p:spPr bwMode="auto">
          <a:xfrm flipV="1">
            <a:off x="1356590" y="1905000"/>
            <a:ext cx="1234210" cy="12668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>
            <a:stCxn id="23574" idx="3"/>
            <a:endCxn id="6" idx="1"/>
          </p:cNvCxnSpPr>
          <p:nvPr/>
        </p:nvCxnSpPr>
        <p:spPr bwMode="auto">
          <a:xfrm flipV="1">
            <a:off x="1356590" y="2705100"/>
            <a:ext cx="1234210" cy="4667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>
            <a:stCxn id="23574" idx="3"/>
            <a:endCxn id="7" idx="1"/>
          </p:cNvCxnSpPr>
          <p:nvPr/>
        </p:nvCxnSpPr>
        <p:spPr bwMode="auto">
          <a:xfrm>
            <a:off x="1356590" y="3171855"/>
            <a:ext cx="1234210" cy="4476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>
            <a:stCxn id="23574" idx="3"/>
            <a:endCxn id="8" idx="1"/>
          </p:cNvCxnSpPr>
          <p:nvPr/>
        </p:nvCxnSpPr>
        <p:spPr bwMode="auto">
          <a:xfrm>
            <a:off x="1356590" y="3171855"/>
            <a:ext cx="1234210" cy="13620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580" name="TextBox 10"/>
          <p:cNvSpPr txBox="1">
            <a:spLocks noChangeArrowheads="1"/>
          </p:cNvSpPr>
          <p:nvPr/>
        </p:nvSpPr>
        <p:spPr bwMode="auto">
          <a:xfrm>
            <a:off x="3962400" y="1752600"/>
            <a:ext cx="522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&gt; 0</a:t>
            </a:r>
          </a:p>
        </p:txBody>
      </p:sp>
      <p:sp>
        <p:nvSpPr>
          <p:cNvPr id="23581" name="TextBox 29"/>
          <p:cNvSpPr txBox="1">
            <a:spLocks noChangeArrowheads="1"/>
          </p:cNvSpPr>
          <p:nvPr/>
        </p:nvSpPr>
        <p:spPr bwMode="auto">
          <a:xfrm>
            <a:off x="3962400" y="2362200"/>
            <a:ext cx="522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&gt; 0</a:t>
            </a:r>
          </a:p>
        </p:txBody>
      </p:sp>
      <p:sp>
        <p:nvSpPr>
          <p:cNvPr id="23582" name="TextBox 11"/>
          <p:cNvSpPr txBox="1">
            <a:spLocks noChangeArrowheads="1"/>
          </p:cNvSpPr>
          <p:nvPr/>
        </p:nvSpPr>
        <p:spPr bwMode="auto">
          <a:xfrm>
            <a:off x="5638800" y="3505200"/>
            <a:ext cx="738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&lt;/&gt; 0</a:t>
            </a:r>
          </a:p>
        </p:txBody>
      </p:sp>
      <p:sp>
        <p:nvSpPr>
          <p:cNvPr id="23583" name="TextBox 13"/>
          <p:cNvSpPr txBox="1">
            <a:spLocks noChangeArrowheads="1"/>
          </p:cNvSpPr>
          <p:nvPr/>
        </p:nvSpPr>
        <p:spPr bwMode="auto">
          <a:xfrm>
            <a:off x="4191000" y="4114800"/>
            <a:ext cx="522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&lt; 0</a:t>
            </a:r>
          </a:p>
        </p:txBody>
      </p:sp>
      <p:sp>
        <p:nvSpPr>
          <p:cNvPr id="23584" name="Rectangle 15"/>
          <p:cNvSpPr>
            <a:spLocks noChangeArrowheads="1"/>
          </p:cNvSpPr>
          <p:nvPr/>
        </p:nvSpPr>
        <p:spPr bwMode="auto">
          <a:xfrm>
            <a:off x="4038600" y="3048000"/>
            <a:ext cx="522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&lt; 0</a:t>
            </a:r>
          </a:p>
        </p:txBody>
      </p:sp>
      <p:sp>
        <p:nvSpPr>
          <p:cNvPr id="23585" name="TextBox 34"/>
          <p:cNvSpPr txBox="1">
            <a:spLocks noChangeArrowheads="1"/>
          </p:cNvSpPr>
          <p:nvPr/>
        </p:nvSpPr>
        <p:spPr bwMode="auto">
          <a:xfrm>
            <a:off x="5486400" y="2514600"/>
            <a:ext cx="522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&lt; 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Proton Deficits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Strong acid (H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, </a:t>
            </a:r>
            <a:r>
              <a:rPr lang="en-US" sz="2800" dirty="0" err="1" smtClean="0"/>
              <a:t>HCl</a:t>
            </a:r>
            <a:r>
              <a:rPr lang="en-US" sz="2800" dirty="0" smtClean="0"/>
              <a:t>, </a:t>
            </a:r>
            <a:r>
              <a:rPr lang="en-US" sz="2800" dirty="0" err="1" smtClean="0"/>
              <a:t>HLac</a:t>
            </a:r>
            <a:r>
              <a:rPr lang="en-US" sz="2800" dirty="0" smtClean="0"/>
              <a:t>...): deficit is minus normality e.g. </a:t>
            </a:r>
            <a:r>
              <a:rPr lang="en-US" sz="2400" dirty="0" smtClean="0"/>
              <a:t>1 N </a:t>
            </a:r>
            <a:r>
              <a:rPr lang="en-US" sz="2400" dirty="0" err="1" smtClean="0"/>
              <a:t>HCl</a:t>
            </a:r>
            <a:r>
              <a:rPr lang="en-US" sz="2400" dirty="0" smtClean="0"/>
              <a:t>  deficit  = -1 </a:t>
            </a:r>
            <a:r>
              <a:rPr lang="en-US" sz="2400" dirty="0" err="1" smtClean="0"/>
              <a:t>mEq</a:t>
            </a:r>
            <a:r>
              <a:rPr lang="en-US" sz="2400" dirty="0" smtClean="0"/>
              <a:t>/ml</a:t>
            </a:r>
          </a:p>
          <a:p>
            <a:r>
              <a:rPr lang="en-US" sz="2800" dirty="0" smtClean="0"/>
              <a:t>Strong Base (</a:t>
            </a:r>
            <a:r>
              <a:rPr lang="en-US" sz="2800" dirty="0" err="1" smtClean="0"/>
              <a:t>NaOH</a:t>
            </a:r>
            <a:r>
              <a:rPr lang="en-US" sz="2800" dirty="0" smtClean="0"/>
              <a:t>, </a:t>
            </a:r>
            <a:r>
              <a:rPr lang="en-US" sz="2800" dirty="0" err="1" smtClean="0"/>
              <a:t>Ca</a:t>
            </a:r>
            <a:r>
              <a:rPr lang="en-US" sz="2800" dirty="0" smtClean="0"/>
              <a:t>(OH)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): deficit is normality e.g. </a:t>
            </a:r>
            <a:r>
              <a:rPr lang="en-US" sz="2400" dirty="0" smtClean="0"/>
              <a:t>1 N </a:t>
            </a:r>
            <a:r>
              <a:rPr lang="en-US" sz="2400" dirty="0" err="1" smtClean="0"/>
              <a:t>NaOH</a:t>
            </a:r>
            <a:r>
              <a:rPr lang="en-US" sz="2400" dirty="0" smtClean="0"/>
              <a:t> deficit = +1 </a:t>
            </a:r>
            <a:r>
              <a:rPr lang="en-US" sz="2400" dirty="0" err="1" smtClean="0"/>
              <a:t>mEq</a:t>
            </a:r>
            <a:r>
              <a:rPr lang="en-US" sz="2400" dirty="0" smtClean="0"/>
              <a:t>/mL</a:t>
            </a:r>
          </a:p>
          <a:p>
            <a:r>
              <a:rPr lang="en-US" sz="2800" dirty="0" smtClean="0"/>
              <a:t>Water: Deficit computed from pH and Alkalinity</a:t>
            </a:r>
          </a:p>
          <a:p>
            <a:r>
              <a:rPr lang="en-US" sz="2800" dirty="0" smtClean="0"/>
              <a:t>Water Calcium/Malt Phosphate reaction: deficit is -1 times the number of protons released. Estimated</a:t>
            </a:r>
          </a:p>
          <a:p>
            <a:r>
              <a:rPr lang="en-US" sz="2800" dirty="0" smtClean="0"/>
              <a:t>Malt: deficit calculated from ‘titration’ curve for each malt.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10B5B-D51E-F641-B08F-6A2BF623E54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5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2800" dirty="0" smtClean="0"/>
              <a:t>Brewers who study water do so with 2 goals in mind:</a:t>
            </a:r>
          </a:p>
          <a:p>
            <a:pPr lvl="1"/>
            <a:r>
              <a:rPr lang="en-US" sz="2400" dirty="0"/>
              <a:t>G</a:t>
            </a:r>
            <a:r>
              <a:rPr lang="en-US" sz="2400" dirty="0" smtClean="0"/>
              <a:t>etting mash pH into proper range</a:t>
            </a:r>
          </a:p>
          <a:p>
            <a:pPr lvl="1"/>
            <a:r>
              <a:rPr lang="en-US" sz="2400" dirty="0" smtClean="0"/>
              <a:t>Adjusting ‘stylistic ions’ for desired flavor</a:t>
            </a:r>
          </a:p>
          <a:p>
            <a:pPr lvl="2"/>
            <a:r>
              <a:rPr lang="en-US" sz="2000" dirty="0" smtClean="0"/>
              <a:t>Hops perception (sulfate)</a:t>
            </a:r>
          </a:p>
          <a:p>
            <a:pPr lvl="2"/>
            <a:r>
              <a:rPr lang="en-US" sz="2000" dirty="0" smtClean="0"/>
              <a:t>Body/</a:t>
            </a:r>
            <a:r>
              <a:rPr lang="en-US" sz="2000" dirty="0" err="1" smtClean="0"/>
              <a:t>mouthfeel</a:t>
            </a:r>
            <a:r>
              <a:rPr lang="en-US" sz="2000" dirty="0" smtClean="0"/>
              <a:t>, sweetness, roundness (chloride)</a:t>
            </a:r>
          </a:p>
          <a:p>
            <a:r>
              <a:rPr lang="en-US" sz="2800" dirty="0" smtClean="0"/>
              <a:t>This talk presents a slightly different perspective on the acid/base chemistry of mash pH prediction</a:t>
            </a:r>
          </a:p>
          <a:p>
            <a:r>
              <a:rPr lang="en-US" sz="2800" dirty="0" smtClean="0"/>
              <a:t>Based on work for John Palmer’s water book.</a:t>
            </a:r>
          </a:p>
          <a:p>
            <a:pPr lvl="1"/>
            <a:r>
              <a:rPr lang="en-US" sz="2000" dirty="0" smtClean="0"/>
              <a:t>“Water: A Comprehensive Guide for Brewers”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10B5B-D51E-F641-B08F-6A2BF623E54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0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arboDi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35635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4267200" y="2209800"/>
            <a:ext cx="1041400" cy="17700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3657600" y="2438400"/>
            <a:ext cx="1168400" cy="180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484" name="TextBox 8"/>
          <p:cNvSpPr txBox="1">
            <a:spLocks noChangeArrowheads="1"/>
          </p:cNvSpPr>
          <p:nvPr/>
        </p:nvSpPr>
        <p:spPr bwMode="auto">
          <a:xfrm rot="3480000">
            <a:off x="3649663" y="3395663"/>
            <a:ext cx="1017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Alkalinity</a:t>
            </a:r>
          </a:p>
        </p:txBody>
      </p:sp>
      <p:sp>
        <p:nvSpPr>
          <p:cNvPr id="20485" name="TextBox 11"/>
          <p:cNvSpPr txBox="1">
            <a:spLocks noChangeArrowheads="1"/>
          </p:cNvSpPr>
          <p:nvPr/>
        </p:nvSpPr>
        <p:spPr bwMode="auto">
          <a:xfrm rot="3480000">
            <a:off x="4612482" y="2772569"/>
            <a:ext cx="800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Acidity</a:t>
            </a:r>
          </a:p>
        </p:txBody>
      </p:sp>
      <p:graphicFrame>
        <p:nvGraphicFramePr>
          <p:cNvPr id="20486" name="Object 13"/>
          <p:cNvGraphicFramePr>
            <a:graphicFrameLocks noChangeAspect="1"/>
          </p:cNvGraphicFramePr>
          <p:nvPr/>
        </p:nvGraphicFramePr>
        <p:xfrm>
          <a:off x="685800" y="5791200"/>
          <a:ext cx="12192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3" name="Equation" r:id="rId4" imgW="622300" imgH="203200" progId="Equation.3">
                  <p:embed/>
                </p:oleObj>
              </mc:Choice>
              <mc:Fallback>
                <p:oleObj name="Equation" r:id="rId4" imgW="622300" imgH="203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791200"/>
                        <a:ext cx="12192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14"/>
          <p:cNvGraphicFramePr>
            <a:graphicFrameLocks noChangeAspect="1"/>
          </p:cNvGraphicFramePr>
          <p:nvPr/>
        </p:nvGraphicFramePr>
        <p:xfrm>
          <a:off x="2286000" y="5791200"/>
          <a:ext cx="1295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4" name="Equation" r:id="rId6" imgW="647700" imgH="203200" progId="Equation.3">
                  <p:embed/>
                </p:oleObj>
              </mc:Choice>
              <mc:Fallback>
                <p:oleObj name="Equation" r:id="rId6" imgW="647700" imgH="203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791200"/>
                        <a:ext cx="1295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5"/>
          <p:cNvGraphicFramePr>
            <a:graphicFrameLocks noChangeAspect="1"/>
          </p:cNvGraphicFramePr>
          <p:nvPr/>
        </p:nvGraphicFramePr>
        <p:xfrm>
          <a:off x="5105400" y="5791200"/>
          <a:ext cx="15033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5" name="Equation" r:id="rId8" imgW="939800" imgH="190500" progId="Equation.3">
                  <p:embed/>
                </p:oleObj>
              </mc:Choice>
              <mc:Fallback>
                <p:oleObj name="Equation" r:id="rId8" imgW="939800" imgH="1905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791200"/>
                        <a:ext cx="15033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16"/>
          <p:cNvGraphicFramePr>
            <a:graphicFrameLocks noChangeAspect="1"/>
          </p:cNvGraphicFramePr>
          <p:nvPr/>
        </p:nvGraphicFramePr>
        <p:xfrm>
          <a:off x="6832600" y="5791200"/>
          <a:ext cx="6699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6" name="Equation" r:id="rId10" imgW="419100" imgH="190500" progId="Equation.3">
                  <p:embed/>
                </p:oleObj>
              </mc:Choice>
              <mc:Fallback>
                <p:oleObj name="Equation" r:id="rId10" imgW="419100" imgH="1905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5791200"/>
                        <a:ext cx="6699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7"/>
          <p:cNvGraphicFramePr>
            <a:graphicFrameLocks noChangeAspect="1"/>
          </p:cNvGraphicFramePr>
          <p:nvPr/>
        </p:nvGraphicFramePr>
        <p:xfrm>
          <a:off x="7924800" y="5791200"/>
          <a:ext cx="711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7" name="Equation" r:id="rId12" imgW="444500" imgH="190500" progId="Equation.3">
                  <p:embed/>
                </p:oleObj>
              </mc:Choice>
              <mc:Fallback>
                <p:oleObj name="Equation" r:id="rId12" imgW="444500" imgH="1905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791200"/>
                        <a:ext cx="711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8"/>
          <p:cNvGraphicFramePr>
            <a:graphicFrameLocks noChangeAspect="1"/>
          </p:cNvGraphicFramePr>
          <p:nvPr/>
        </p:nvGraphicFramePr>
        <p:xfrm>
          <a:off x="314325" y="6172200"/>
          <a:ext cx="1809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8" name="Equation" r:id="rId14" imgW="1206500" imgH="254000" progId="Equation.3">
                  <p:embed/>
                </p:oleObj>
              </mc:Choice>
              <mc:Fallback>
                <p:oleObj name="Equation" r:id="rId14" imgW="1206500" imgH="2540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6172200"/>
                        <a:ext cx="18097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19"/>
          <p:cNvGraphicFramePr>
            <a:graphicFrameLocks noChangeAspect="1"/>
          </p:cNvGraphicFramePr>
          <p:nvPr/>
        </p:nvGraphicFramePr>
        <p:xfrm>
          <a:off x="2286000" y="6172200"/>
          <a:ext cx="16954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9" name="Equation" r:id="rId16" imgW="1130300" imgH="254000" progId="Equation.3">
                  <p:embed/>
                </p:oleObj>
              </mc:Choice>
              <mc:Fallback>
                <p:oleObj name="Equation" r:id="rId16" imgW="1130300" imgH="2540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6172200"/>
                        <a:ext cx="16954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3" name="TextBox 20"/>
          <p:cNvSpPr txBox="1">
            <a:spLocks noChangeArrowheads="1"/>
          </p:cNvSpPr>
          <p:nvPr/>
        </p:nvSpPr>
        <p:spPr bwMode="auto">
          <a:xfrm>
            <a:off x="4114800" y="6019800"/>
            <a:ext cx="4840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Fractions:           </a:t>
            </a:r>
            <a:r>
              <a:rPr lang="en-US" sz="1600" b="1" i="1"/>
              <a:t>Carbo</a:t>
            </a:r>
            <a:r>
              <a:rPr lang="en-US" sz="1600"/>
              <a:t>nic       Bi</a:t>
            </a:r>
            <a:r>
              <a:rPr lang="en-US" sz="1600" b="1" i="1"/>
              <a:t>carbo</a:t>
            </a:r>
            <a:r>
              <a:rPr lang="en-US" sz="1600"/>
              <a:t>nate    </a:t>
            </a:r>
            <a:r>
              <a:rPr lang="en-US" sz="1600" b="1" i="1"/>
              <a:t>Carbo</a:t>
            </a:r>
            <a:r>
              <a:rPr lang="en-US" sz="1600"/>
              <a:t>nate</a:t>
            </a:r>
          </a:p>
        </p:txBody>
      </p:sp>
      <p:graphicFrame>
        <p:nvGraphicFramePr>
          <p:cNvPr id="20494" name="Object 21"/>
          <p:cNvGraphicFramePr>
            <a:graphicFrameLocks noChangeAspect="1"/>
          </p:cNvGraphicFramePr>
          <p:nvPr/>
        </p:nvGraphicFramePr>
        <p:xfrm>
          <a:off x="7772400" y="5410200"/>
          <a:ext cx="11588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0" name="Equation" r:id="rId18" imgW="723900" imgH="190500" progId="Equation.3">
                  <p:embed/>
                </p:oleObj>
              </mc:Choice>
              <mc:Fallback>
                <p:oleObj name="Equation" r:id="rId18" imgW="723900" imgH="1905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410200"/>
                        <a:ext cx="11588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5" name="Object 22"/>
          <p:cNvGraphicFramePr>
            <a:graphicFrameLocks noChangeAspect="1"/>
          </p:cNvGraphicFramePr>
          <p:nvPr/>
        </p:nvGraphicFramePr>
        <p:xfrm>
          <a:off x="5257800" y="6324600"/>
          <a:ext cx="167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1" name="Equation" r:id="rId20" imgW="698500" imgH="190500" progId="Equation.3">
                  <p:embed/>
                </p:oleObj>
              </mc:Choice>
              <mc:Fallback>
                <p:oleObj name="Equation" r:id="rId20" imgW="698500" imgH="1905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6324600"/>
                        <a:ext cx="167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6" name="TextBox 23"/>
          <p:cNvSpPr txBox="1">
            <a:spLocks noChangeArrowheads="1"/>
          </p:cNvSpPr>
          <p:nvPr/>
        </p:nvSpPr>
        <p:spPr bwMode="auto">
          <a:xfrm>
            <a:off x="4114800" y="6248400"/>
            <a:ext cx="1154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3366FF"/>
                </a:solidFill>
              </a:rPr>
              <a:t>Charge: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H="1" flipV="1">
            <a:off x="3421063" y="1695450"/>
            <a:ext cx="7937" cy="381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H="1" flipV="1">
            <a:off x="423863" y="1709738"/>
            <a:ext cx="299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248" name="Straight Connector 53247"/>
          <p:cNvCxnSpPr/>
          <p:nvPr/>
        </p:nvCxnSpPr>
        <p:spPr bwMode="auto">
          <a:xfrm flipH="1" flipV="1">
            <a:off x="406400" y="4610100"/>
            <a:ext cx="5302250" cy="25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252" name="Straight Connector 53251"/>
          <p:cNvCxnSpPr/>
          <p:nvPr/>
        </p:nvCxnSpPr>
        <p:spPr bwMode="auto">
          <a:xfrm>
            <a:off x="5715000" y="4640263"/>
            <a:ext cx="0" cy="8540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501" name="TextBox 53258"/>
          <p:cNvSpPr txBox="1">
            <a:spLocks noChangeArrowheads="1"/>
          </p:cNvSpPr>
          <p:nvPr/>
        </p:nvSpPr>
        <p:spPr bwMode="auto">
          <a:xfrm>
            <a:off x="5494338" y="5443538"/>
            <a:ext cx="527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8000"/>
                </a:solidFill>
              </a:rPr>
              <a:t>pH</a:t>
            </a:r>
            <a:r>
              <a:rPr lang="en-US" sz="1800" baseline="-25000">
                <a:solidFill>
                  <a:srgbClr val="008000"/>
                </a:solidFill>
              </a:rPr>
              <a:t>s</a:t>
            </a:r>
          </a:p>
        </p:txBody>
      </p:sp>
      <p:sp>
        <p:nvSpPr>
          <p:cNvPr id="20502" name="Rectangle 53260"/>
          <p:cNvSpPr>
            <a:spLocks noChangeArrowheads="1"/>
          </p:cNvSpPr>
          <p:nvPr/>
        </p:nvSpPr>
        <p:spPr bwMode="auto">
          <a:xfrm>
            <a:off x="3116263" y="5410200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8000"/>
                </a:solidFill>
              </a:rPr>
              <a:t>pH</a:t>
            </a:r>
            <a:r>
              <a:rPr lang="en-US" sz="1800" baseline="-25000">
                <a:solidFill>
                  <a:srgbClr val="008000"/>
                </a:solidFill>
              </a:rPr>
              <a:t>z</a:t>
            </a:r>
          </a:p>
        </p:txBody>
      </p:sp>
      <p:sp>
        <p:nvSpPr>
          <p:cNvPr id="20503" name="TextBox 53267"/>
          <p:cNvSpPr txBox="1">
            <a:spLocks noChangeArrowheads="1"/>
          </p:cNvSpPr>
          <p:nvPr/>
        </p:nvSpPr>
        <p:spPr bwMode="auto">
          <a:xfrm rot="-5400000">
            <a:off x="-522288" y="2884488"/>
            <a:ext cx="1992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8000"/>
                </a:solidFill>
              </a:rPr>
              <a:t>Alkalinity, pH</a:t>
            </a:r>
            <a:r>
              <a:rPr lang="en-US" sz="1600" baseline="-25000">
                <a:solidFill>
                  <a:srgbClr val="008000"/>
                </a:solidFill>
              </a:rPr>
              <a:t>s</a:t>
            </a:r>
            <a:r>
              <a:rPr lang="en-US" sz="1600">
                <a:solidFill>
                  <a:srgbClr val="008000"/>
                </a:solidFill>
              </a:rPr>
              <a:t> to pH</a:t>
            </a:r>
            <a:r>
              <a:rPr lang="en-US" sz="1600" baseline="-25000">
                <a:solidFill>
                  <a:srgbClr val="008000"/>
                </a:solidFill>
              </a:rPr>
              <a:t>z</a:t>
            </a:r>
          </a:p>
        </p:txBody>
      </p:sp>
      <p:cxnSp>
        <p:nvCxnSpPr>
          <p:cNvPr id="53279" name="Straight Arrow Connector 53278"/>
          <p:cNvCxnSpPr/>
          <p:nvPr/>
        </p:nvCxnSpPr>
        <p:spPr bwMode="auto">
          <a:xfrm rot="5400000">
            <a:off x="542131" y="4334669"/>
            <a:ext cx="5921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 flipV="1">
            <a:off x="769938" y="1714500"/>
            <a:ext cx="4762" cy="4619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>
            <a:stCxn id="20501" idx="1"/>
          </p:cNvCxnSpPr>
          <p:nvPr/>
        </p:nvCxnSpPr>
        <p:spPr bwMode="auto">
          <a:xfrm flipH="1">
            <a:off x="3683000" y="5629275"/>
            <a:ext cx="181133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507" name="TextBox 42"/>
          <p:cNvSpPr txBox="1">
            <a:spLocks noChangeArrowheads="1"/>
          </p:cNvSpPr>
          <p:nvPr/>
        </p:nvSpPr>
        <p:spPr bwMode="auto">
          <a:xfrm rot="-5400000">
            <a:off x="19844" y="2951956"/>
            <a:ext cx="1517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8000"/>
                </a:solidFill>
              </a:rPr>
              <a:t>0.84 mEq/mmol</a:t>
            </a:r>
          </a:p>
        </p:txBody>
      </p:sp>
      <p:sp>
        <p:nvSpPr>
          <p:cNvPr id="20508" name="TextBox 43"/>
          <p:cNvSpPr txBox="1">
            <a:spLocks noChangeArrowheads="1"/>
          </p:cNvSpPr>
          <p:nvPr/>
        </p:nvSpPr>
        <p:spPr bwMode="auto">
          <a:xfrm>
            <a:off x="838200" y="6477000"/>
            <a:ext cx="2925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Henderson-Hasselbalch Equation</a:t>
            </a:r>
          </a:p>
        </p:txBody>
      </p:sp>
      <p:sp>
        <p:nvSpPr>
          <p:cNvPr id="20509" name="TextBox 48"/>
          <p:cNvSpPr txBox="1">
            <a:spLocks noChangeArrowheads="1"/>
          </p:cNvSpPr>
          <p:nvPr/>
        </p:nvSpPr>
        <p:spPr bwMode="auto">
          <a:xfrm>
            <a:off x="1066800" y="228600"/>
            <a:ext cx="729198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Water </a:t>
            </a:r>
            <a:r>
              <a:rPr lang="en-US" sz="3200" dirty="0"/>
              <a:t>Step 1: Charge, </a:t>
            </a:r>
            <a:r>
              <a:rPr lang="en-US" sz="3200" dirty="0" smtClean="0"/>
              <a:t>Q, </a:t>
            </a:r>
            <a:r>
              <a:rPr lang="en-US" sz="3200" dirty="0"/>
              <a:t>on 1 </a:t>
            </a:r>
            <a:r>
              <a:rPr lang="en-US" sz="3200" dirty="0" err="1"/>
              <a:t>mmol</a:t>
            </a:r>
            <a:r>
              <a:rPr lang="en-US" sz="3200" dirty="0"/>
              <a:t> </a:t>
            </a:r>
            <a:r>
              <a:rPr lang="en-US" sz="3200" dirty="0" err="1"/>
              <a:t>Carbo</a:t>
            </a:r>
            <a:r>
              <a:rPr lang="en-US" sz="3200" dirty="0"/>
              <a:t> </a:t>
            </a:r>
            <a:r>
              <a:rPr lang="en-US" dirty="0"/>
              <a:t> </a:t>
            </a:r>
          </a:p>
        </p:txBody>
      </p:sp>
      <p:graphicFrame>
        <p:nvGraphicFramePr>
          <p:cNvPr id="20510" name="Object 84"/>
          <p:cNvGraphicFramePr>
            <a:graphicFrameLocks noChangeAspect="1"/>
          </p:cNvGraphicFramePr>
          <p:nvPr/>
        </p:nvGraphicFramePr>
        <p:xfrm>
          <a:off x="2306638" y="762000"/>
          <a:ext cx="43370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2" name="Equation" r:id="rId22" imgW="2209800" imgH="254000" progId="Equation.3">
                  <p:embed/>
                </p:oleObj>
              </mc:Choice>
              <mc:Fallback>
                <p:oleObj name="Equation" r:id="rId22" imgW="2209800" imgH="254000" progId="Equation.3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762000"/>
                        <a:ext cx="43370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1" name="Rectangle 51"/>
          <p:cNvSpPr>
            <a:spLocks noChangeArrowheads="1"/>
          </p:cNvSpPr>
          <p:nvPr/>
        </p:nvSpPr>
        <p:spPr bwMode="auto">
          <a:xfrm>
            <a:off x="152400" y="5791200"/>
            <a:ext cx="3962400" cy="990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5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33929"/>
              </p:ext>
            </p:extLst>
          </p:nvPr>
        </p:nvGraphicFramePr>
        <p:xfrm>
          <a:off x="152400" y="5029200"/>
          <a:ext cx="1300163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3" name="Equation" r:id="rId24" imgW="1155700" imgH="203200" progId="Equation.3">
                  <p:embed/>
                </p:oleObj>
              </mc:Choice>
              <mc:Fallback>
                <p:oleObj name="Equation" r:id="rId24" imgW="11557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029200"/>
                        <a:ext cx="1300163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873476"/>
              </p:ext>
            </p:extLst>
          </p:nvPr>
        </p:nvGraphicFramePr>
        <p:xfrm>
          <a:off x="152400" y="5257800"/>
          <a:ext cx="12144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4" name="Equation" r:id="rId26" imgW="1079500" imgH="203200" progId="Equation.3">
                  <p:embed/>
                </p:oleObj>
              </mc:Choice>
              <mc:Fallback>
                <p:oleObj name="Equation" r:id="rId26" imgW="10795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257800"/>
                        <a:ext cx="121443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1947F-F96C-AE4E-8507-0A12CCE266F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175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Water: Step 2 - How Much </a:t>
            </a:r>
            <a:r>
              <a:rPr lang="en-US" sz="3200" dirty="0" err="1" smtClean="0">
                <a:cs typeface="+mj-cs"/>
              </a:rPr>
              <a:t>Carbo</a:t>
            </a:r>
            <a:r>
              <a:rPr lang="en-US" sz="3200" dirty="0" smtClean="0">
                <a:cs typeface="+mj-cs"/>
              </a:rPr>
              <a:t> (C</a:t>
            </a:r>
            <a:r>
              <a:rPr lang="en-US" sz="3200" baseline="-25000" dirty="0" smtClean="0">
                <a:cs typeface="+mj-cs"/>
              </a:rPr>
              <a:t>T</a:t>
            </a:r>
            <a:r>
              <a:rPr lang="en-US" sz="3200" dirty="0" smtClean="0">
                <a:cs typeface="+mj-cs"/>
              </a:rPr>
              <a:t>)?</a:t>
            </a:r>
          </a:p>
        </p:txBody>
      </p:sp>
      <p:pic>
        <p:nvPicPr>
          <p:cNvPr id="25602" name="Picture 2" descr="CtAl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5626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08690"/>
              </p:ext>
            </p:extLst>
          </p:nvPr>
        </p:nvGraphicFramePr>
        <p:xfrm>
          <a:off x="758825" y="685800"/>
          <a:ext cx="69357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7" name="Equation" r:id="rId4" imgW="3302000" imgH="254000" progId="Equation.3">
                  <p:embed/>
                </p:oleObj>
              </mc:Choice>
              <mc:Fallback>
                <p:oleObj name="Equation" r:id="rId4" imgW="33020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685800"/>
                        <a:ext cx="69357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850900" y="1143000"/>
          <a:ext cx="6045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8" name="Equation" r:id="rId6" imgW="3022600" imgH="292100" progId="Equation.3">
                  <p:embed/>
                </p:oleObj>
              </mc:Choice>
              <mc:Fallback>
                <p:oleObj name="Equation" r:id="rId6" imgW="3022600" imgH="292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1143000"/>
                        <a:ext cx="60452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4757738" y="49450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68EA7-E2D3-A249-8C46-25E47C184FE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62800" y="3352800"/>
            <a:ext cx="18836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Example</a:t>
            </a:r>
          </a:p>
          <a:p>
            <a:r>
              <a:rPr lang="en-US" sz="2000" dirty="0" smtClean="0"/>
              <a:t>pH:  7.6</a:t>
            </a:r>
          </a:p>
          <a:p>
            <a:r>
              <a:rPr lang="en-US" sz="2000" dirty="0" err="1" smtClean="0"/>
              <a:t>Alk</a:t>
            </a:r>
            <a:r>
              <a:rPr lang="en-US" sz="2000" dirty="0" smtClean="0"/>
              <a:t>:  100</a:t>
            </a:r>
          </a:p>
          <a:p>
            <a:r>
              <a:rPr lang="en-US" sz="2000" dirty="0" smtClean="0"/>
              <a:t>C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:  2.1 </a:t>
            </a:r>
            <a:r>
              <a:rPr lang="en-US" sz="2000" dirty="0" err="1" smtClean="0"/>
              <a:t>mmol</a:t>
            </a:r>
            <a:r>
              <a:rPr lang="en-US" sz="2000" dirty="0" smtClean="0"/>
              <a:t>/L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Measure Alkalinity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 smtClean="0"/>
              <a:t>To 0.1 L of water add 0.1 N acid in small increments.</a:t>
            </a:r>
          </a:p>
          <a:p>
            <a:r>
              <a:rPr lang="en-US" dirty="0" smtClean="0"/>
              <a:t>Each mL of 0.1 N acid ~ 1 </a:t>
            </a:r>
            <a:r>
              <a:rPr lang="en-US" dirty="0" err="1" smtClean="0"/>
              <a:t>mEq</a:t>
            </a:r>
            <a:r>
              <a:rPr lang="en-US" dirty="0" smtClean="0"/>
              <a:t>/L</a:t>
            </a:r>
          </a:p>
          <a:p>
            <a:r>
              <a:rPr lang="en-US" dirty="0" smtClean="0"/>
              <a:t>Record pH &amp; total mL after each addition</a:t>
            </a:r>
          </a:p>
          <a:p>
            <a:r>
              <a:rPr lang="en-US" dirty="0" smtClean="0"/>
              <a:t>M alkalinity is number of mL used to reach pH 4.3 (ISO pH: 4.5)</a:t>
            </a:r>
          </a:p>
          <a:p>
            <a:r>
              <a:rPr lang="en-US" dirty="0" smtClean="0"/>
              <a:t>PD with respect to desired </a:t>
            </a:r>
            <a:r>
              <a:rPr lang="en-US" dirty="0" err="1" smtClean="0"/>
              <a:t>pH</a:t>
            </a:r>
            <a:r>
              <a:rPr lang="en-US" baseline="-25000" dirty="0" err="1" smtClean="0"/>
              <a:t>Z</a:t>
            </a:r>
            <a:r>
              <a:rPr lang="en-US" dirty="0" smtClean="0"/>
              <a:t> is number mL acid used to reach </a:t>
            </a:r>
            <a:r>
              <a:rPr lang="en-US" dirty="0" err="1" smtClean="0"/>
              <a:t>pH</a:t>
            </a:r>
            <a:r>
              <a:rPr lang="en-US" baseline="-25000" dirty="0" err="1" smtClean="0"/>
              <a:t>Z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10B5B-D51E-F641-B08F-6A2BF623E54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3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dirty="0" smtClean="0"/>
              <a:t>Example Alkalinity Titration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10B5B-D51E-F641-B08F-6A2BF623E54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5791200"/>
            <a:ext cx="6263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PD/L directly from curve at </a:t>
            </a:r>
            <a:r>
              <a:rPr lang="en-US" dirty="0" err="1" smtClean="0"/>
              <a:t>pH</a:t>
            </a:r>
            <a:r>
              <a:rPr lang="en-US" baseline="-25000" dirty="0" err="1" smtClean="0"/>
              <a:t>Z</a:t>
            </a:r>
            <a:r>
              <a:rPr lang="en-US" dirty="0" smtClean="0"/>
              <a:t> of interest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6248400"/>
            <a:ext cx="3646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M-alkalinity at pH 4.3</a:t>
            </a:r>
            <a:endParaRPr lang="en-US" dirty="0"/>
          </a:p>
        </p:txBody>
      </p:sp>
      <p:pic>
        <p:nvPicPr>
          <p:cNvPr id="8" name="Picture 7" descr="AlkTit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71628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8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Phosphate Similar to </a:t>
            </a:r>
            <a:r>
              <a:rPr lang="en-US" dirty="0" err="1" smtClean="0"/>
              <a:t>Carbo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C4CFC-D7FA-5E47-8AFD-A5E995E9AAE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 descr="PhosDist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2423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6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Malt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sz="2800" dirty="0" smtClean="0"/>
              <a:t>Malt contains phosphate and many other acids </a:t>
            </a:r>
          </a:p>
          <a:p>
            <a:r>
              <a:rPr lang="en-US" sz="2800" dirty="0" smtClean="0"/>
              <a:t>Impossible to enumerate </a:t>
            </a:r>
          </a:p>
          <a:p>
            <a:r>
              <a:rPr lang="en-US" sz="2800" dirty="0" smtClean="0"/>
              <a:t>Instead we measure proton deficit directly as we did for water two slides ago.</a:t>
            </a:r>
          </a:p>
          <a:p>
            <a:r>
              <a:rPr lang="en-US" sz="2800" dirty="0" smtClean="0"/>
              <a:t>Acid system very complex but fits simple model:</a:t>
            </a:r>
          </a:p>
          <a:p>
            <a:pPr lvl="1"/>
            <a:r>
              <a:rPr lang="en-US" sz="2400" dirty="0" smtClean="0"/>
              <a:t>Taylor series expansion: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10B5B-D51E-F641-B08F-6A2BF623E54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031854"/>
              </p:ext>
            </p:extLst>
          </p:nvPr>
        </p:nvGraphicFramePr>
        <p:xfrm>
          <a:off x="1524000" y="4648200"/>
          <a:ext cx="5778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name="Equation" r:id="rId3" imgW="5778500" imgH="355600" progId="Equation.3">
                  <p:embed/>
                </p:oleObj>
              </mc:Choice>
              <mc:Fallback>
                <p:oleObj name="Equation" r:id="rId3" imgW="57785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4648200"/>
                        <a:ext cx="5778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5105400"/>
            <a:ext cx="6329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2</a:t>
            </a:r>
            <a:r>
              <a:rPr lang="en-US" dirty="0" smtClean="0"/>
              <a:t>, a</a:t>
            </a:r>
            <a:r>
              <a:rPr lang="en-US" baseline="-25000" dirty="0" smtClean="0"/>
              <a:t>3</a:t>
            </a:r>
            <a:r>
              <a:rPr lang="en-US" dirty="0" smtClean="0"/>
              <a:t> are coefficients descriptive of the malt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pH</a:t>
            </a:r>
            <a:r>
              <a:rPr lang="en-US" baseline="-25000" dirty="0" err="1" smtClean="0"/>
              <a:t>DI</a:t>
            </a:r>
            <a:r>
              <a:rPr lang="en-US" dirty="0" smtClean="0"/>
              <a:t> is the distilled water mash pH for the malt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4648200"/>
            <a:ext cx="105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mEq</a:t>
            </a:r>
            <a:r>
              <a:rPr lang="en-US" sz="2000" dirty="0" smtClean="0"/>
              <a:t>/Kg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556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Specs for 3 Malts</a:t>
            </a:r>
            <a:br>
              <a:rPr lang="en-US" dirty="0" smtClean="0"/>
            </a:br>
            <a:r>
              <a:rPr lang="en-US" dirty="0" smtClean="0"/>
              <a:t>25 minutes, 20°C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C4CFC-D7FA-5E47-8AFD-A5E995E9AAE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552869"/>
              </p:ext>
            </p:extLst>
          </p:nvPr>
        </p:nvGraphicFramePr>
        <p:xfrm>
          <a:off x="914400" y="2743200"/>
          <a:ext cx="6934200" cy="2472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/>
                <a:gridCol w="1021080"/>
                <a:gridCol w="1386840"/>
                <a:gridCol w="1386840"/>
                <a:gridCol w="1386840"/>
              </a:tblGrid>
              <a:tr h="552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 Mash 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Coeff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Coeff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Coeff</a:t>
                      </a:r>
                      <a:endParaRPr lang="en-US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Weyermann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-40.69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10.01</a:t>
                      </a:r>
                      <a:endParaRPr lang="en-US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Briess</a:t>
                      </a:r>
                      <a:r>
                        <a:rPr lang="en-US" dirty="0" smtClean="0"/>
                        <a:t> Caramel 80L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-89.68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-10.06</a:t>
                      </a:r>
                      <a:endParaRPr lang="en-US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Crisp Chocolate </a:t>
                      </a:r>
                      <a:r>
                        <a:rPr lang="en-US" dirty="0" smtClean="0"/>
                        <a:t>500L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-76.43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-0.404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-3.615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132679"/>
              </p:ext>
            </p:extLst>
          </p:nvPr>
        </p:nvGraphicFramePr>
        <p:xfrm>
          <a:off x="1600200" y="1981200"/>
          <a:ext cx="5778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Equation" r:id="rId3" imgW="5778500" imgH="355600" progId="Equation.3">
                  <p:embed/>
                </p:oleObj>
              </mc:Choice>
              <mc:Fallback>
                <p:oleObj name="Equation" r:id="rId3" imgW="57785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1981200"/>
                        <a:ext cx="5778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5257800"/>
            <a:ext cx="7622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a</a:t>
            </a:r>
            <a:r>
              <a:rPr lang="en-US" baseline="-25000" dirty="0" smtClean="0"/>
              <a:t>1</a:t>
            </a:r>
            <a:r>
              <a:rPr lang="en-US" dirty="0" smtClean="0"/>
              <a:t> is a measure of buffering capacity (the resistance of</a:t>
            </a:r>
          </a:p>
          <a:p>
            <a:r>
              <a:rPr lang="en-US" dirty="0"/>
              <a:t> </a:t>
            </a:r>
            <a:r>
              <a:rPr lang="en-US" dirty="0" smtClean="0"/>
              <a:t>         the malt to change in  pH) at the DI mash 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5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Malt Titration Difficult Compared to Liquor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/>
              <a:t>Weigh out ground malt sample</a:t>
            </a:r>
          </a:p>
          <a:p>
            <a:r>
              <a:rPr lang="en-US" dirty="0" smtClean="0"/>
              <a:t>Add to metal beaker with warmed mash water + acid or base</a:t>
            </a:r>
          </a:p>
          <a:p>
            <a:r>
              <a:rPr lang="en-US" dirty="0" smtClean="0"/>
              <a:t>Place in water bath</a:t>
            </a:r>
          </a:p>
          <a:p>
            <a:r>
              <a:rPr lang="en-US" dirty="0" smtClean="0"/>
              <a:t>Record pH at 20, 25, 30… min</a:t>
            </a:r>
          </a:p>
          <a:p>
            <a:pPr lvl="1"/>
            <a:r>
              <a:rPr lang="en-US" dirty="0" smtClean="0"/>
              <a:t>pH drifts over time</a:t>
            </a:r>
          </a:p>
          <a:p>
            <a:r>
              <a:rPr lang="en-US" dirty="0" smtClean="0"/>
              <a:t>Discard and repeat for another sample with a different amount of acid or 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10B5B-D51E-F641-B08F-6A2BF623E54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1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7EE1F-988B-CB44-98F9-6C0554E1E8C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8674" name="Picture 2" descr="PilsBu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0772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447800" y="304800"/>
            <a:ext cx="63767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/>
              <a:t> </a:t>
            </a:r>
            <a:r>
              <a:rPr lang="en-US" sz="3600" dirty="0" smtClean="0"/>
              <a:t>    Example Malt Measurements</a:t>
            </a:r>
          </a:p>
          <a:p>
            <a:r>
              <a:rPr lang="en-US" sz="3600" dirty="0" smtClean="0"/>
              <a:t>23 measurements – 3/4 hour each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AA1E8-85F6-2242-A9DD-49F679BF408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422900" y="4030663"/>
            <a:ext cx="4763" cy="147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4664075" y="3667125"/>
            <a:ext cx="1588" cy="1981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838200" y="403860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739775" y="3660775"/>
            <a:ext cx="393223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2534" name="Picture 2" descr="PilsAl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1109663"/>
            <a:ext cx="6629400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3"/>
          <p:cNvSpPr txBox="1">
            <a:spLocks noChangeArrowheads="1"/>
          </p:cNvSpPr>
          <p:nvPr/>
        </p:nvSpPr>
        <p:spPr bwMode="auto">
          <a:xfrm>
            <a:off x="3200400" y="304800"/>
            <a:ext cx="2979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/>
              <a:t>Malt Proton Deficit</a:t>
            </a:r>
          </a:p>
        </p:txBody>
      </p:sp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4495800" y="5638800"/>
            <a:ext cx="519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pH</a:t>
            </a:r>
            <a:r>
              <a:rPr lang="en-US" sz="1600" baseline="-25000"/>
              <a:t>Z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914400" y="40386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914400" y="3308350"/>
            <a:ext cx="0" cy="3635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539" name="TextBox 19"/>
          <p:cNvSpPr txBox="1">
            <a:spLocks noChangeArrowheads="1"/>
          </p:cNvSpPr>
          <p:nvPr/>
        </p:nvSpPr>
        <p:spPr bwMode="auto">
          <a:xfrm rot="-5400000">
            <a:off x="-497681" y="1793081"/>
            <a:ext cx="273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Proton Deficit: 0.9 mEq/kg</a:t>
            </a:r>
          </a:p>
        </p:txBody>
      </p:sp>
      <p:sp>
        <p:nvSpPr>
          <p:cNvPr id="22540" name="TextBox 21"/>
          <p:cNvSpPr txBox="1">
            <a:spLocks noChangeArrowheads="1"/>
          </p:cNvSpPr>
          <p:nvPr/>
        </p:nvSpPr>
        <p:spPr bwMode="auto">
          <a:xfrm>
            <a:off x="5148263" y="5570538"/>
            <a:ext cx="5794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pH</a:t>
            </a:r>
            <a:r>
              <a:rPr lang="en-US" sz="1600" baseline="-25000"/>
              <a:t>DI</a:t>
            </a:r>
          </a:p>
        </p:txBody>
      </p:sp>
      <p:sp>
        <p:nvSpPr>
          <p:cNvPr id="22541" name="TextBox 25"/>
          <p:cNvSpPr txBox="1">
            <a:spLocks noChangeArrowheads="1"/>
          </p:cNvSpPr>
          <p:nvPr/>
        </p:nvSpPr>
        <p:spPr bwMode="auto">
          <a:xfrm>
            <a:off x="228600" y="5562600"/>
            <a:ext cx="26508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- </a:t>
            </a:r>
            <a:r>
              <a:rPr lang="en-US" sz="2000" dirty="0" smtClean="0"/>
              <a:t>Curve shifts with time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5943600"/>
            <a:ext cx="82732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sz="2000" dirty="0" smtClean="0"/>
              <a:t> Curve shifts with temperature 0.0055 pH/°C. Compute at other temperatures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by shifting </a:t>
            </a:r>
            <a:r>
              <a:rPr lang="en-US" sz="2000" dirty="0" err="1" smtClean="0"/>
              <a:t>pH</a:t>
            </a:r>
            <a:r>
              <a:rPr lang="en-US" sz="2000" baseline="-25000" dirty="0" err="1" smtClean="0"/>
              <a:t>DI</a:t>
            </a:r>
            <a:r>
              <a:rPr lang="en-US" sz="2000" dirty="0" smtClean="0"/>
              <a:t> by this amount. Coefficients stay the same!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070939"/>
              </p:ext>
            </p:extLst>
          </p:nvPr>
        </p:nvGraphicFramePr>
        <p:xfrm>
          <a:off x="1600200" y="762000"/>
          <a:ext cx="6172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Equation" r:id="rId4" imgW="6172200" imgH="355600" progId="Equation.3">
                  <p:embed/>
                </p:oleObj>
              </mc:Choice>
              <mc:Fallback>
                <p:oleObj name="Equation" r:id="rId4" imgW="61722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762000"/>
                        <a:ext cx="6172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+mn-lt"/>
                <a:cs typeface="+mj-cs"/>
              </a:rPr>
              <a:t>MOTIVATION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pH controls electrical charge on molecules/ions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Charge controls shape of enzymes (proteins)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Enzyme shape controls enzyme performance in mash, fermenter….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Get mash pH right (essential) and pH more or less falls into place for the rest of the process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If you are making good beer you are controlling pH – explicitly or implicitly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Goal Today: Insight/tools to help you do this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Model is simple acid base chemistry with a twist.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 Getting malt data for that model is the hard part.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48656-807A-1F4D-B7F9-50C6B1424B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Proton Deficits of  Base (</a:t>
            </a:r>
            <a:r>
              <a:rPr lang="en-US" sz="3600" dirty="0" err="1" smtClean="0"/>
              <a:t>Pils</a:t>
            </a:r>
            <a:r>
              <a:rPr lang="en-US" sz="3600" dirty="0" smtClean="0"/>
              <a:t>) and Two Specialty Malts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C4CFC-D7FA-5E47-8AFD-A5E995E9AAE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4" name="Picture 3" descr="MaltTitrationSumma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553200" cy="5024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5334000"/>
            <a:ext cx="1684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 </a:t>
            </a:r>
            <a:r>
              <a:rPr lang="en-US" sz="1800" dirty="0" err="1" smtClean="0"/>
              <a:t>mEq</a:t>
            </a:r>
            <a:r>
              <a:rPr lang="en-US" sz="1800" dirty="0" smtClean="0"/>
              <a:t> ~ 1 mL</a:t>
            </a:r>
          </a:p>
          <a:p>
            <a:r>
              <a:rPr lang="en-US" sz="1800" dirty="0" smtClean="0"/>
              <a:t>1 N acid or base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5127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Calcium, Magnesium, Phosphate</a:t>
            </a:r>
            <a:endParaRPr lang="en-US" sz="400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400" dirty="0" smtClean="0"/>
              <a:t>10Ca</a:t>
            </a:r>
            <a:r>
              <a:rPr lang="en-US" sz="2400" baseline="30000" dirty="0" smtClean="0"/>
              <a:t>++</a:t>
            </a:r>
            <a:r>
              <a:rPr lang="en-US" sz="2400" dirty="0" smtClean="0"/>
              <a:t> + 6H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PO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+ 2H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</a:t>
            </a:r>
            <a:r>
              <a:rPr lang="en-US" sz="2400" dirty="0" smtClean="0">
                <a:sym typeface="Wingdings"/>
              </a:rPr>
              <a:t>   </a:t>
            </a:r>
            <a:r>
              <a:rPr lang="en-US" sz="2400" u="sng" dirty="0" smtClean="0">
                <a:sym typeface="Wingdings"/>
              </a:rPr>
              <a:t>Ca</a:t>
            </a:r>
            <a:r>
              <a:rPr lang="en-US" sz="2400" u="sng" baseline="-25000" dirty="0" smtClean="0">
                <a:sym typeface="Wingdings"/>
              </a:rPr>
              <a:t>10</a:t>
            </a:r>
            <a:r>
              <a:rPr lang="en-US" sz="2400" u="sng" dirty="0" smtClean="0">
                <a:sym typeface="Wingdings"/>
              </a:rPr>
              <a:t>(PO</a:t>
            </a:r>
            <a:r>
              <a:rPr lang="en-US" sz="2400" u="sng" baseline="-25000" dirty="0" smtClean="0">
                <a:sym typeface="Wingdings"/>
              </a:rPr>
              <a:t>4</a:t>
            </a:r>
            <a:r>
              <a:rPr lang="en-US" sz="2400" u="sng" dirty="0" smtClean="0">
                <a:sym typeface="Wingdings"/>
              </a:rPr>
              <a:t>)</a:t>
            </a:r>
            <a:r>
              <a:rPr lang="en-US" sz="2400" u="sng" baseline="-25000" dirty="0" smtClean="0">
                <a:sym typeface="Wingdings"/>
              </a:rPr>
              <a:t>6</a:t>
            </a:r>
            <a:r>
              <a:rPr lang="en-US" sz="2400" u="sng" dirty="0" smtClean="0">
                <a:sym typeface="Wingdings"/>
              </a:rPr>
              <a:t>(OH)</a:t>
            </a:r>
            <a:r>
              <a:rPr lang="en-US" sz="2400" u="sng" baseline="-25000" dirty="0" smtClean="0">
                <a:sym typeface="Wingdings"/>
              </a:rPr>
              <a:t>2 </a:t>
            </a:r>
            <a:r>
              <a:rPr lang="en-US" sz="2400" dirty="0" smtClean="0">
                <a:sym typeface="Wingdings"/>
              </a:rPr>
              <a:t>+ 14H</a:t>
            </a:r>
            <a:r>
              <a:rPr lang="en-US" sz="2400" baseline="30000" dirty="0" smtClean="0">
                <a:sym typeface="Wingdings"/>
              </a:rPr>
              <a:t>+</a:t>
            </a:r>
          </a:p>
          <a:p>
            <a:pPr lvl="1"/>
            <a:r>
              <a:rPr lang="en-US" sz="2400" dirty="0" smtClean="0">
                <a:sym typeface="Wingdings"/>
              </a:rPr>
              <a:t>Apatite, Ca</a:t>
            </a:r>
            <a:r>
              <a:rPr lang="en-US" sz="2400" baseline="-25000" dirty="0" smtClean="0">
                <a:sym typeface="Wingdings"/>
              </a:rPr>
              <a:t>10</a:t>
            </a:r>
            <a:r>
              <a:rPr lang="en-US" sz="2400" dirty="0">
                <a:sym typeface="Wingdings"/>
              </a:rPr>
              <a:t>(PO</a:t>
            </a:r>
            <a:r>
              <a:rPr lang="en-US" sz="2400" baseline="-25000" dirty="0">
                <a:sym typeface="Wingdings"/>
              </a:rPr>
              <a:t>4</a:t>
            </a:r>
            <a:r>
              <a:rPr lang="en-US" sz="2400" dirty="0">
                <a:sym typeface="Wingdings"/>
              </a:rPr>
              <a:t>)</a:t>
            </a:r>
            <a:r>
              <a:rPr lang="en-US" sz="2400" baseline="-25000" dirty="0">
                <a:sym typeface="Wingdings"/>
              </a:rPr>
              <a:t>6</a:t>
            </a:r>
            <a:r>
              <a:rPr lang="en-US" sz="2400" dirty="0">
                <a:sym typeface="Wingdings"/>
              </a:rPr>
              <a:t>(OH)</a:t>
            </a:r>
            <a:r>
              <a:rPr lang="en-US" sz="2400" baseline="-25000" dirty="0" smtClean="0">
                <a:sym typeface="Wingdings"/>
              </a:rPr>
              <a:t>2</a:t>
            </a:r>
            <a:r>
              <a:rPr lang="en-US" sz="2400" dirty="0" smtClean="0">
                <a:sym typeface="Wingdings"/>
              </a:rPr>
              <a:t>, is least soluble of other calcium/magnesium salts which may also precipitate</a:t>
            </a:r>
          </a:p>
          <a:p>
            <a:r>
              <a:rPr lang="en-US" sz="2800" dirty="0" err="1" smtClean="0">
                <a:sym typeface="Wingdings"/>
              </a:rPr>
              <a:t>Kohlbach’s</a:t>
            </a:r>
            <a:r>
              <a:rPr lang="en-US" sz="2800" dirty="0" smtClean="0">
                <a:sym typeface="Wingdings"/>
              </a:rPr>
              <a:t> residual alkalinity (RA):                                 RA = alkalinity – [</a:t>
            </a:r>
            <a:r>
              <a:rPr lang="en-US" sz="2800" dirty="0" err="1" smtClean="0">
                <a:sym typeface="Wingdings"/>
              </a:rPr>
              <a:t>Ca</a:t>
            </a:r>
            <a:r>
              <a:rPr lang="en-US" sz="2800" baseline="30000" dirty="0" smtClean="0">
                <a:sym typeface="Wingdings"/>
              </a:rPr>
              <a:t>++</a:t>
            </a:r>
            <a:r>
              <a:rPr lang="en-US" sz="2800" dirty="0" smtClean="0">
                <a:sym typeface="Wingdings"/>
              </a:rPr>
              <a:t>]/3.5 - [Mg</a:t>
            </a:r>
            <a:r>
              <a:rPr lang="en-US" sz="2800" baseline="30000" dirty="0" smtClean="0">
                <a:sym typeface="Wingdings"/>
              </a:rPr>
              <a:t>++</a:t>
            </a:r>
            <a:r>
              <a:rPr lang="en-US" sz="2800" dirty="0" smtClean="0">
                <a:sym typeface="Wingdings"/>
              </a:rPr>
              <a:t>]/7  (</a:t>
            </a:r>
            <a:r>
              <a:rPr lang="en-US" sz="2800" dirty="0" err="1" smtClean="0">
                <a:sym typeface="Wingdings"/>
              </a:rPr>
              <a:t>mEq</a:t>
            </a:r>
            <a:r>
              <a:rPr lang="en-US" sz="2800" dirty="0" smtClean="0">
                <a:sym typeface="Wingdings"/>
              </a:rPr>
              <a:t>/L)</a:t>
            </a:r>
          </a:p>
          <a:p>
            <a:r>
              <a:rPr lang="en-US" sz="2800" dirty="0" smtClean="0">
                <a:sym typeface="Wingdings"/>
              </a:rPr>
              <a:t>Implications:</a:t>
            </a:r>
          </a:p>
          <a:p>
            <a:pPr lvl="1"/>
            <a:r>
              <a:rPr lang="en-US" sz="2400" dirty="0" smtClean="0">
                <a:sym typeface="Wingdings"/>
              </a:rPr>
              <a:t>Each </a:t>
            </a:r>
            <a:r>
              <a:rPr lang="en-US" sz="2400" dirty="0" err="1" smtClean="0">
                <a:sym typeface="Wingdings"/>
              </a:rPr>
              <a:t>mEq</a:t>
            </a:r>
            <a:r>
              <a:rPr lang="en-US" sz="2400" dirty="0" smtClean="0">
                <a:sym typeface="Wingdings"/>
              </a:rPr>
              <a:t>/L </a:t>
            </a:r>
            <a:r>
              <a:rPr lang="en-US" sz="2400" dirty="0" err="1" smtClean="0">
                <a:sym typeface="Wingdings"/>
              </a:rPr>
              <a:t>Ca</a:t>
            </a:r>
            <a:r>
              <a:rPr lang="en-US" sz="2400" baseline="30000" dirty="0" smtClean="0">
                <a:sym typeface="Wingdings"/>
              </a:rPr>
              <a:t>++</a:t>
            </a:r>
            <a:r>
              <a:rPr lang="en-US" sz="2400" dirty="0" smtClean="0">
                <a:sym typeface="Wingdings"/>
              </a:rPr>
              <a:t> yields 1/3.5 = 0.286  </a:t>
            </a:r>
            <a:r>
              <a:rPr lang="en-US" sz="2400" dirty="0" err="1" smtClean="0">
                <a:sym typeface="Wingdings"/>
              </a:rPr>
              <a:t>mEq</a:t>
            </a:r>
            <a:r>
              <a:rPr lang="en-US" sz="2400" dirty="0" smtClean="0">
                <a:sym typeface="Wingdings"/>
              </a:rPr>
              <a:t>/L protons</a:t>
            </a:r>
          </a:p>
          <a:p>
            <a:pPr lvl="1"/>
            <a:r>
              <a:rPr lang="en-US" sz="2400" dirty="0" smtClean="0">
                <a:sym typeface="Wingdings"/>
              </a:rPr>
              <a:t>Each </a:t>
            </a:r>
            <a:r>
              <a:rPr lang="en-US" sz="2400" dirty="0" err="1" smtClean="0">
                <a:sym typeface="Wingdings"/>
              </a:rPr>
              <a:t>mEq</a:t>
            </a:r>
            <a:r>
              <a:rPr lang="en-US" sz="2400" dirty="0" smtClean="0">
                <a:sym typeface="Wingdings"/>
              </a:rPr>
              <a:t>/L Mg</a:t>
            </a:r>
            <a:r>
              <a:rPr lang="en-US" sz="2400" baseline="30000" dirty="0" smtClean="0">
                <a:sym typeface="Wingdings"/>
              </a:rPr>
              <a:t>++</a:t>
            </a:r>
            <a:r>
              <a:rPr lang="en-US" sz="2400" dirty="0" smtClean="0">
                <a:sym typeface="Wingdings"/>
              </a:rPr>
              <a:t> yields 1/7 = 0.143 </a:t>
            </a:r>
            <a:r>
              <a:rPr lang="en-US" sz="2400" dirty="0" err="1" smtClean="0">
                <a:sym typeface="Wingdings"/>
              </a:rPr>
              <a:t>mEq</a:t>
            </a:r>
            <a:r>
              <a:rPr lang="en-US" sz="2400" dirty="0" smtClean="0">
                <a:sym typeface="Wingdings"/>
              </a:rPr>
              <a:t>/L protons</a:t>
            </a:r>
          </a:p>
          <a:p>
            <a:pPr lvl="1"/>
            <a:r>
              <a:rPr lang="en-US" sz="2400" dirty="0" err="1" smtClean="0">
                <a:sym typeface="Wingdings"/>
              </a:rPr>
              <a:t>Ca</a:t>
            </a:r>
            <a:r>
              <a:rPr lang="en-US" sz="2400" baseline="30000" dirty="0" smtClean="0">
                <a:sym typeface="Wingdings"/>
              </a:rPr>
              <a:t>++</a:t>
            </a:r>
            <a:r>
              <a:rPr lang="en-US" sz="2400" dirty="0" smtClean="0">
                <a:sym typeface="Wingdings"/>
              </a:rPr>
              <a:t> and Mg</a:t>
            </a:r>
            <a:r>
              <a:rPr lang="en-US" sz="2400" baseline="30000" dirty="0" smtClean="0">
                <a:sym typeface="Wingdings"/>
              </a:rPr>
              <a:t>++</a:t>
            </a:r>
            <a:r>
              <a:rPr lang="en-US" sz="2400" dirty="0" smtClean="0">
                <a:sym typeface="Wingdings"/>
              </a:rPr>
              <a:t> can be thought of as acids</a:t>
            </a:r>
          </a:p>
          <a:p>
            <a:pPr lvl="1"/>
            <a:r>
              <a:rPr lang="en-US" sz="2400" dirty="0" smtClean="0">
                <a:sym typeface="Wingdings"/>
              </a:rPr>
              <a:t>But they are </a:t>
            </a:r>
            <a:r>
              <a:rPr lang="en-US" sz="2400" b="1" dirty="0" smtClean="0">
                <a:sym typeface="Wingdings"/>
              </a:rPr>
              <a:t>not</a:t>
            </a:r>
            <a:r>
              <a:rPr lang="en-US" sz="2400" dirty="0" smtClean="0">
                <a:sym typeface="Wingdings"/>
              </a:rPr>
              <a:t>, of course, actually acids.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10B5B-D51E-F641-B08F-6A2BF623E54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39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Improve on </a:t>
            </a:r>
            <a:r>
              <a:rPr lang="en-US" dirty="0" err="1" smtClean="0"/>
              <a:t>Kohlbach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malt titration data we should be able to add a bolus of calcium to a sample and note the pH shift</a:t>
            </a:r>
          </a:p>
          <a:p>
            <a:r>
              <a:rPr lang="en-US" dirty="0" smtClean="0"/>
              <a:t>From the slope of the malt curve (the buffering capacity) we can calculate the proton surfeit associated with that calcium bolus</a:t>
            </a:r>
          </a:p>
          <a:p>
            <a:r>
              <a:rPr lang="en-US" dirty="0" smtClean="0"/>
              <a:t>We have not as yet investigated this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10B5B-D51E-F641-B08F-6A2BF623E54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3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2800" dirty="0" smtClean="0"/>
              <a:t>Build a spreadsheet which calculates deficits for malt, water alkalinity, phosphate/calcium protons, added acids/bases as a function of a trial pH</a:t>
            </a:r>
            <a:endParaRPr lang="en-US" sz="2800" dirty="0"/>
          </a:p>
          <a:p>
            <a:r>
              <a:rPr lang="en-US" sz="2800" dirty="0" smtClean="0"/>
              <a:t>Include a cell in which they are summed</a:t>
            </a:r>
          </a:p>
          <a:p>
            <a:r>
              <a:rPr lang="en-US" sz="2800" dirty="0" smtClean="0"/>
              <a:t>Try different pH values until the value that zeroes the sum is found</a:t>
            </a:r>
            <a:endParaRPr lang="en-US" sz="2400" dirty="0" smtClean="0"/>
          </a:p>
          <a:p>
            <a:pPr lvl="1"/>
            <a:r>
              <a:rPr lang="en-US" sz="2400" dirty="0" smtClean="0"/>
              <a:t>Let the Solver (Excel) do this automatically</a:t>
            </a:r>
          </a:p>
          <a:p>
            <a:r>
              <a:rPr lang="en-US" sz="2800" dirty="0" smtClean="0"/>
              <a:t>0 sum PD pH is the estimated mash pH</a:t>
            </a:r>
          </a:p>
          <a:p>
            <a:r>
              <a:rPr lang="en-US" sz="2800" dirty="0" smtClean="0"/>
              <a:t>To set pH to desired value adjust grist components until sum PD = 0 at desired 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10B5B-D51E-F641-B08F-6A2BF623E54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4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Directed Search (Root Bisection)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C4CFC-D7FA-5E47-8AFD-A5E995E9AAE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2133600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1905000"/>
            <a:ext cx="292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43800" y="1905000"/>
            <a:ext cx="292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67600" y="2133600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2743200"/>
            <a:ext cx="292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2743200"/>
            <a:ext cx="292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95800" y="2971800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endParaRPr lang="en-US" baseline="-25000" dirty="0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1219200" y="2971800"/>
            <a:ext cx="6553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5105400" y="27432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219200" y="3048000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0" y="3581400"/>
            <a:ext cx="292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543800" y="3581400"/>
            <a:ext cx="292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467600" y="3810000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endParaRPr lang="en-US" baseline="-250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1219200" y="3581400"/>
            <a:ext cx="6553200" cy="461665"/>
            <a:chOff x="1371600" y="2514600"/>
            <a:chExt cx="6553200" cy="461665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1371600" y="2743200"/>
              <a:ext cx="6553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8" name="TextBox 37"/>
            <p:cNvSpPr txBox="1"/>
            <p:nvPr/>
          </p:nvSpPr>
          <p:spPr>
            <a:xfrm>
              <a:off x="5257800" y="25146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572000" y="3810000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17" idx="1"/>
          </p:cNvCxnSpPr>
          <p:nvPr/>
        </p:nvCxnSpPr>
        <p:spPr bwMode="auto">
          <a:xfrm flipH="1" flipV="1">
            <a:off x="4724400" y="2362200"/>
            <a:ext cx="2743200" cy="22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stCxn id="34" idx="1"/>
          </p:cNvCxnSpPr>
          <p:nvPr/>
        </p:nvCxnSpPr>
        <p:spPr bwMode="auto">
          <a:xfrm flipH="1" flipV="1">
            <a:off x="6248400" y="4038600"/>
            <a:ext cx="1219200" cy="22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457200" y="4343400"/>
            <a:ext cx="837936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Guess lowest possible (L=4) and highest (H=7) pH’s</a:t>
            </a:r>
          </a:p>
          <a:p>
            <a:pPr marL="457200" indent="-457200">
              <a:buAutoNum type="arabicPeriod"/>
            </a:pPr>
            <a:r>
              <a:rPr lang="en-US" dirty="0" smtClean="0"/>
              <a:t>PD Sign change going from L to H verifies solution L &lt; S &lt; H</a:t>
            </a:r>
          </a:p>
          <a:p>
            <a:pPr marL="457200" indent="-457200">
              <a:buAutoNum type="arabicPeriod"/>
            </a:pPr>
            <a:r>
              <a:rPr lang="en-US" dirty="0" smtClean="0"/>
              <a:t>Move H to halfway between L and H (bisect)</a:t>
            </a:r>
          </a:p>
          <a:p>
            <a:pPr marL="457200" indent="-457200">
              <a:buAutoNum type="arabicPeriod"/>
            </a:pPr>
            <a:r>
              <a:rPr lang="en-US" dirty="0" smtClean="0"/>
              <a:t>Sign change between L and H? Yes: continue from 3</a:t>
            </a:r>
          </a:p>
          <a:p>
            <a:r>
              <a:rPr lang="en-US" dirty="0" smtClean="0"/>
              <a:t>            Else: Restore H to original position and move L to halfway</a:t>
            </a:r>
          </a:p>
          <a:p>
            <a:r>
              <a:rPr lang="en-US" dirty="0" smtClean="0"/>
              <a:t>5.  </a:t>
            </a:r>
            <a:r>
              <a:rPr lang="en-US" dirty="0"/>
              <a:t> </a:t>
            </a:r>
            <a:r>
              <a:rPr lang="en-US" dirty="0" smtClean="0"/>
              <a:t> Continue from 3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1219200" y="2133600"/>
            <a:ext cx="6781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1" name="TextBox 50"/>
          <p:cNvSpPr txBox="1"/>
          <p:nvPr/>
        </p:nvSpPr>
        <p:spPr>
          <a:xfrm>
            <a:off x="8153400" y="1905000"/>
            <a:ext cx="560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105400" y="1905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0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Three Mash pH predictions</a:t>
            </a:r>
            <a:endParaRPr lang="en-US" dirty="0" smtClean="0">
              <a:cs typeface="+mj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30 kg </a:t>
            </a:r>
            <a:r>
              <a:rPr lang="en-US" sz="2800" dirty="0" err="1" smtClean="0">
                <a:cs typeface="+mn-cs"/>
              </a:rPr>
              <a:t>Pils</a:t>
            </a:r>
            <a:r>
              <a:rPr lang="en-US" sz="2800" dirty="0" smtClean="0">
                <a:cs typeface="+mn-cs"/>
              </a:rPr>
              <a:t> + 3 kg 600L Chocolate Malt + 3 kg 80L Caramel Malt in 100L water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Differences: models and data fed into models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Not claiming model being presented here is best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316167"/>
              </p:ext>
            </p:extLst>
          </p:nvPr>
        </p:nvGraphicFramePr>
        <p:xfrm>
          <a:off x="1143000" y="3124200"/>
          <a:ext cx="7239000" cy="341313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91435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Ca</a:t>
                      </a:r>
                      <a:r>
                        <a:rPr lang="en-US" sz="1800" baseline="30000" dirty="0" smtClean="0"/>
                        <a:t>+2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baseline="0" dirty="0" smtClean="0"/>
                        <a:t>ppm as CaCO</a:t>
                      </a:r>
                      <a:r>
                        <a:rPr lang="en-US" sz="1800" baseline="-25000" dirty="0" smtClean="0"/>
                        <a:t>3</a:t>
                      </a: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Alkalinity ppm</a:t>
                      </a:r>
                      <a:r>
                        <a:rPr lang="en-US" sz="1800" baseline="0" dirty="0" smtClean="0"/>
                        <a:t> as CaCO</a:t>
                      </a:r>
                      <a:r>
                        <a:rPr lang="en-US" sz="1800" baseline="-25000" dirty="0" smtClean="0"/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EZ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Brewers</a:t>
                      </a:r>
                      <a:r>
                        <a:rPr lang="en-US" sz="1800" baseline="0" dirty="0" smtClean="0"/>
                        <a:t> Friend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This</a:t>
                      </a:r>
                      <a:r>
                        <a:rPr lang="en-US" sz="1800" baseline="0" dirty="0" smtClean="0"/>
                        <a:t> Presentation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/>
                </a:tc>
              </a:tr>
              <a:tr h="64003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5.54</a:t>
                      </a:r>
                      <a:endParaRPr lang="en-US" sz="180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5.37</a:t>
                      </a:r>
                      <a:endParaRPr lang="en-US" sz="180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5.39</a:t>
                      </a:r>
                    </a:p>
                    <a:p>
                      <a:endParaRPr lang="en-US" sz="1800" dirty="0" smtClean="0"/>
                    </a:p>
                  </a:txBody>
                  <a:tcPr marT="45701" marB="45701"/>
                </a:tc>
              </a:tr>
              <a:tr h="6093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100</a:t>
                      </a:r>
                      <a:endParaRPr lang="en-US" sz="1800" baseline="-2500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5.64</a:t>
                      </a:r>
                      <a:endParaRPr lang="en-US" sz="180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5.59</a:t>
                      </a:r>
                      <a:endParaRPr lang="en-US" sz="180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5.49</a:t>
                      </a:r>
                      <a:endParaRPr lang="en-US" sz="1800" dirty="0"/>
                    </a:p>
                  </a:txBody>
                  <a:tcPr marT="45701" marB="45701"/>
                </a:tc>
              </a:tr>
              <a:tr h="6093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100</a:t>
                      </a:r>
                      <a:endParaRPr lang="en-US" sz="1800" baseline="-2500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100</a:t>
                      </a:r>
                      <a:endParaRPr lang="en-US" sz="1800" baseline="-25000" dirty="0" smtClean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5.61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5.54</a:t>
                      </a:r>
                      <a:endParaRPr lang="en-US" sz="180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5.46</a:t>
                      </a:r>
                      <a:endParaRPr lang="en-US" sz="1800" dirty="0"/>
                    </a:p>
                  </a:txBody>
                  <a:tcPr marT="45701" marB="45701"/>
                </a:tc>
              </a:tr>
              <a:tr h="640039">
                <a:tc>
                  <a:txBody>
                    <a:bodyPr/>
                    <a:lstStyle/>
                    <a:p>
                      <a:endParaRPr lang="en-US" sz="1800" baseline="-2500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Grist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Buffering </a:t>
                      </a:r>
                      <a:r>
                        <a:rPr lang="en-US" sz="1800" baseline="0" dirty="0" smtClean="0">
                          <a:sym typeface="Wingdings"/>
                        </a:rPr>
                        <a:t></a:t>
                      </a:r>
                      <a:endParaRPr lang="en-US" sz="1800" baseline="-25000" dirty="0" smtClean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-37.2 </a:t>
                      </a:r>
                      <a:r>
                        <a:rPr lang="en-US" sz="1800" dirty="0" err="1" smtClean="0"/>
                        <a:t>mEq</a:t>
                      </a:r>
                      <a:r>
                        <a:rPr lang="en-US" sz="1800" dirty="0" smtClean="0"/>
                        <a:t>/</a:t>
                      </a:r>
                      <a:r>
                        <a:rPr lang="en-US" sz="1800" dirty="0" err="1" smtClean="0"/>
                        <a:t>kg•pH</a:t>
                      </a:r>
                      <a:endParaRPr lang="en-US" sz="1800" dirty="0" smtClean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-37 </a:t>
                      </a:r>
                      <a:r>
                        <a:rPr lang="en-US" sz="1800" dirty="0" err="1" smtClean="0"/>
                        <a:t>mEq</a:t>
                      </a:r>
                      <a:r>
                        <a:rPr lang="en-US" sz="1800" dirty="0" smtClean="0"/>
                        <a:t>/</a:t>
                      </a:r>
                      <a:r>
                        <a:rPr lang="en-US" sz="1800" dirty="0" err="1" smtClean="0"/>
                        <a:t>kg•pH</a:t>
                      </a:r>
                      <a:endParaRPr lang="en-US" sz="180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-52.6 </a:t>
                      </a:r>
                      <a:r>
                        <a:rPr lang="en-US" sz="1800" dirty="0" err="1" smtClean="0"/>
                        <a:t>mEq</a:t>
                      </a:r>
                      <a:r>
                        <a:rPr lang="en-US" sz="1800" dirty="0" smtClean="0"/>
                        <a:t>/</a:t>
                      </a:r>
                      <a:r>
                        <a:rPr lang="en-US" sz="1800" dirty="0" err="1" smtClean="0"/>
                        <a:t>kg•pH</a:t>
                      </a:r>
                      <a:endParaRPr lang="en-US" sz="1800" dirty="0"/>
                    </a:p>
                  </a:txBody>
                  <a:tcPr marT="45701" marB="45701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E33F8-C6A9-704F-8BA0-AB66E47DE28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800" dirty="0" smtClean="0"/>
              <a:t>pH prediction/control is important</a:t>
            </a:r>
          </a:p>
          <a:p>
            <a:r>
              <a:rPr lang="en-US" sz="2800" dirty="0" smtClean="0"/>
              <a:t>Proton deficit is simple tool for prediction/control.</a:t>
            </a:r>
          </a:p>
          <a:p>
            <a:r>
              <a:rPr lang="en-US" sz="2800" dirty="0" smtClean="0"/>
              <a:t>Models for malt, bicarbonate, water, calcium/phosphate, acid base proton deficits are simple</a:t>
            </a:r>
          </a:p>
          <a:p>
            <a:r>
              <a:rPr lang="en-US" sz="2800" dirty="0" smtClean="0"/>
              <a:t>But it takes a lot of work to get good data to put into malt model</a:t>
            </a:r>
          </a:p>
          <a:p>
            <a:r>
              <a:rPr lang="en-US" sz="2800" dirty="0" smtClean="0"/>
              <a:t>More work needed</a:t>
            </a:r>
          </a:p>
          <a:p>
            <a:pPr lvl="1"/>
            <a:r>
              <a:rPr lang="en-US" sz="2400" dirty="0" smtClean="0"/>
              <a:t>Can malt data be obtained more easily?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10B5B-D51E-F641-B08F-6A2BF623E54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7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aj@wetnewf.org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www.wetnewf.org</a:t>
            </a:r>
            <a:endParaRPr lang="en-US" dirty="0" smtClean="0"/>
          </a:p>
          <a:p>
            <a:r>
              <a:rPr lang="en-US" dirty="0" smtClean="0"/>
              <a:t>703 624 8222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10B5B-D51E-F641-B08F-6A2BF623E54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35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Slightly different perspective on pH and the calculations of acid/base chemistry</a:t>
            </a:r>
          </a:p>
          <a:p>
            <a:r>
              <a:rPr lang="en-US" dirty="0" smtClean="0"/>
              <a:t>Emphasis on Proton Deficit: the amount of acid required to move pH to a target value</a:t>
            </a:r>
          </a:p>
          <a:p>
            <a:r>
              <a:rPr lang="en-US" dirty="0" smtClean="0"/>
              <a:t>New (I think) way of modeling malt proton deficit (acidity or alkalinity) as a simple Taylor series expansion about malt DI pH</a:t>
            </a:r>
          </a:p>
          <a:p>
            <a:pPr lvl="1"/>
            <a:r>
              <a:rPr lang="en-US" dirty="0" smtClean="0"/>
              <a:t>A couple (2 -3) coefficients suffice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10B5B-D51E-F641-B08F-6A2BF623E54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sz="3600" dirty="0" smtClean="0"/>
              <a:t> is pH?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‘Invented’ </a:t>
            </a:r>
            <a:r>
              <a:rPr lang="en-US" sz="2800" dirty="0"/>
              <a:t>by S. P. L. </a:t>
            </a:r>
            <a:r>
              <a:rPr lang="en-US" sz="2800" dirty="0" err="1"/>
              <a:t>Sørenson</a:t>
            </a:r>
            <a:r>
              <a:rPr lang="en-US" sz="2800" dirty="0"/>
              <a:t> at Carlsberg </a:t>
            </a:r>
            <a:r>
              <a:rPr lang="en-US" sz="2800" dirty="0" smtClean="0"/>
              <a:t>Lab</a:t>
            </a:r>
            <a:r>
              <a:rPr lang="en-US" sz="2800" dirty="0"/>
              <a:t>.</a:t>
            </a:r>
          </a:p>
          <a:p>
            <a:r>
              <a:rPr lang="en-US" sz="2800" dirty="0" smtClean="0"/>
              <a:t>IUPAC Definition: pH = -log</a:t>
            </a:r>
            <a:r>
              <a:rPr lang="en-US" sz="2800" baseline="-25000" dirty="0" smtClean="0"/>
              <a:t>10</a:t>
            </a:r>
            <a:r>
              <a:rPr lang="en-US" sz="2800" dirty="0" smtClean="0"/>
              <a:t>(activity of 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) in a </a:t>
            </a:r>
            <a:r>
              <a:rPr lang="en-US" sz="2800" dirty="0"/>
              <a:t>solution (</a:t>
            </a:r>
            <a:r>
              <a:rPr lang="en-US" sz="2800" dirty="0" smtClean="0"/>
              <a:t>aqueous in brewing).  </a:t>
            </a:r>
          </a:p>
          <a:p>
            <a:pPr lvl="1"/>
            <a:r>
              <a:rPr lang="en-US" sz="2400" dirty="0" smtClean="0"/>
              <a:t>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ion is a proton </a:t>
            </a:r>
          </a:p>
          <a:p>
            <a:pPr lvl="1"/>
            <a:r>
              <a:rPr lang="en-US" sz="2400" dirty="0" smtClean="0"/>
              <a:t>Activity is approximately the concentration in moles/L</a:t>
            </a:r>
          </a:p>
          <a:p>
            <a:r>
              <a:rPr lang="en-US" sz="2800" dirty="0" smtClean="0"/>
              <a:t>Formal definition of little use to us here</a:t>
            </a:r>
          </a:p>
          <a:p>
            <a:r>
              <a:rPr lang="en-US" sz="2800" dirty="0" smtClean="0"/>
              <a:t>We are concerned with relationship between pH and electrical charge on molecules.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10B5B-D51E-F641-B08F-6A2BF623E54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3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Moles, Equivalents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sz="2800" dirty="0" smtClean="0"/>
              <a:t>A mole (</a:t>
            </a:r>
            <a:r>
              <a:rPr lang="en-US" sz="2800" dirty="0" err="1" smtClean="0"/>
              <a:t>mol</a:t>
            </a:r>
            <a:r>
              <a:rPr lang="en-US" sz="2800" dirty="0" smtClean="0"/>
              <a:t>) is 6.02 x 10</a:t>
            </a:r>
            <a:r>
              <a:rPr lang="en-US" sz="2800" baseline="30000" dirty="0" smtClean="0"/>
              <a:t>23</a:t>
            </a:r>
            <a:r>
              <a:rPr lang="en-US" sz="2800" dirty="0" smtClean="0"/>
              <a:t> objects</a:t>
            </a:r>
          </a:p>
          <a:p>
            <a:r>
              <a:rPr lang="en-US" sz="2800" dirty="0" smtClean="0"/>
              <a:t>Molecules: A ‘gram molecular weight’ of the substance contains 1 </a:t>
            </a:r>
            <a:r>
              <a:rPr lang="en-US" sz="2800" dirty="0" err="1" smtClean="0"/>
              <a:t>mol</a:t>
            </a:r>
            <a:endParaRPr lang="en-US" sz="2800" dirty="0" smtClean="0"/>
          </a:p>
          <a:p>
            <a:pPr lvl="1"/>
            <a:r>
              <a:rPr lang="en-US" sz="2400" dirty="0" smtClean="0"/>
              <a:t>Example: Carbonic acid: GMW = 62 g/</a:t>
            </a:r>
            <a:r>
              <a:rPr lang="en-US" sz="2400" dirty="0" err="1" smtClean="0"/>
              <a:t>mol</a:t>
            </a:r>
            <a:endParaRPr lang="en-US" sz="2400" dirty="0" smtClean="0"/>
          </a:p>
          <a:p>
            <a:pPr lvl="1"/>
            <a:r>
              <a:rPr lang="en-US" sz="2400" dirty="0" smtClean="0"/>
              <a:t>62 g carbonic acid: </a:t>
            </a:r>
            <a:r>
              <a:rPr lang="en-US" sz="2400" dirty="0"/>
              <a:t>6.02 x 10</a:t>
            </a:r>
            <a:r>
              <a:rPr lang="en-US" sz="2400" baseline="30000" dirty="0"/>
              <a:t>23</a:t>
            </a:r>
            <a:r>
              <a:rPr lang="en-US" sz="2400" dirty="0"/>
              <a:t>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molecules</a:t>
            </a:r>
          </a:p>
          <a:p>
            <a:pPr lvl="1"/>
            <a:r>
              <a:rPr lang="en-US" sz="2400" dirty="0" smtClean="0"/>
              <a:t>Calcium metal: GMW = 40 grams/</a:t>
            </a:r>
            <a:r>
              <a:rPr lang="en-US" sz="2400" dirty="0" err="1" smtClean="0"/>
              <a:t>mol</a:t>
            </a:r>
            <a:endParaRPr lang="en-US" sz="2400" dirty="0" smtClean="0"/>
          </a:p>
          <a:p>
            <a:r>
              <a:rPr lang="en-US" sz="2800" dirty="0"/>
              <a:t>E</a:t>
            </a:r>
            <a:r>
              <a:rPr lang="en-US" sz="2800" dirty="0" smtClean="0"/>
              <a:t>lectronic charges: A ‘gram equivalent weight’ contains 1 </a:t>
            </a:r>
            <a:r>
              <a:rPr lang="en-US" sz="2800" dirty="0" err="1" smtClean="0"/>
              <a:t>mol</a:t>
            </a:r>
            <a:r>
              <a:rPr lang="en-US" sz="2800" dirty="0" smtClean="0"/>
              <a:t> of electronic charge (1 </a:t>
            </a:r>
            <a:r>
              <a:rPr lang="en-US" sz="2800" dirty="0" err="1" smtClean="0"/>
              <a:t>Eq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GEW of </a:t>
            </a:r>
            <a:r>
              <a:rPr lang="en-US" sz="2400" dirty="0" err="1" smtClean="0"/>
              <a:t>Ca</a:t>
            </a:r>
            <a:r>
              <a:rPr lang="en-US" sz="2400" baseline="30000" dirty="0" smtClean="0"/>
              <a:t>++</a:t>
            </a:r>
            <a:r>
              <a:rPr lang="en-US" sz="2400" dirty="0" smtClean="0"/>
              <a:t>: 20 g/</a:t>
            </a:r>
            <a:r>
              <a:rPr lang="en-US" sz="2400" dirty="0" err="1" smtClean="0"/>
              <a:t>Eq</a:t>
            </a:r>
            <a:r>
              <a:rPr lang="en-US" sz="2400" dirty="0" smtClean="0"/>
              <a:t> ~ 20 mg/</a:t>
            </a:r>
            <a:r>
              <a:rPr lang="en-US" sz="2400" dirty="0" err="1" smtClean="0"/>
              <a:t>mEq</a:t>
            </a:r>
            <a:endParaRPr lang="en-US" sz="2400" dirty="0" smtClean="0"/>
          </a:p>
          <a:p>
            <a:pPr lvl="1"/>
            <a:r>
              <a:rPr lang="en-US" sz="2400" dirty="0" smtClean="0"/>
              <a:t>20 mg </a:t>
            </a:r>
            <a:r>
              <a:rPr lang="en-US" sz="2400" dirty="0" err="1" smtClean="0"/>
              <a:t>Ca</a:t>
            </a:r>
            <a:r>
              <a:rPr lang="en-US" sz="2400" baseline="30000" dirty="0" smtClean="0"/>
              <a:t>++</a:t>
            </a:r>
            <a:r>
              <a:rPr lang="en-US" sz="2400" dirty="0" smtClean="0"/>
              <a:t> has 1 </a:t>
            </a:r>
            <a:r>
              <a:rPr lang="en-US" sz="2400" dirty="0" err="1" smtClean="0"/>
              <a:t>mmol</a:t>
            </a:r>
            <a:r>
              <a:rPr lang="en-US" sz="2400" dirty="0" smtClean="0"/>
              <a:t> (6.02 x 10</a:t>
            </a:r>
            <a:r>
              <a:rPr lang="en-US" sz="2400" baseline="30000" dirty="0" smtClean="0"/>
              <a:t>20</a:t>
            </a:r>
            <a:r>
              <a:rPr lang="en-US" sz="2400" dirty="0" smtClean="0"/>
              <a:t>) electronic charges = 1 </a:t>
            </a:r>
            <a:r>
              <a:rPr lang="en-US" sz="2400" dirty="0" err="1" smtClean="0"/>
              <a:t>mEq</a:t>
            </a:r>
            <a:r>
              <a:rPr lang="en-US" sz="2400" dirty="0" smtClean="0"/>
              <a:t> (</a:t>
            </a:r>
            <a:r>
              <a:rPr lang="en-US" sz="2400" dirty="0" err="1" smtClean="0"/>
              <a:t>milliequivalent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20 mg </a:t>
            </a:r>
            <a:r>
              <a:rPr lang="en-US" sz="2400" dirty="0" err="1" smtClean="0"/>
              <a:t>Ca</a:t>
            </a:r>
            <a:r>
              <a:rPr lang="en-US" sz="2400" baseline="30000" dirty="0" smtClean="0"/>
              <a:t>++</a:t>
            </a:r>
            <a:r>
              <a:rPr lang="en-US" sz="2400" dirty="0" smtClean="0"/>
              <a:t> contain 1/2 </a:t>
            </a:r>
            <a:r>
              <a:rPr lang="en-US" sz="2400" dirty="0" err="1" smtClean="0"/>
              <a:t>mmol</a:t>
            </a:r>
            <a:r>
              <a:rPr lang="en-US" sz="2400" dirty="0" smtClean="0"/>
              <a:t> calcium 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10B5B-D51E-F641-B08F-6A2BF623E54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3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Carbo</a:t>
            </a:r>
            <a:r>
              <a:rPr lang="en-US" dirty="0" smtClean="0"/>
              <a:t>, C</a:t>
            </a:r>
            <a:r>
              <a:rPr lang="en-US" baseline="-25000" dirty="0" smtClean="0"/>
              <a:t>T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term for the sum of the molar concentrations of </a:t>
            </a:r>
            <a:r>
              <a:rPr lang="en-US" sz="2800" b="1" dirty="0" smtClean="0"/>
              <a:t>carbo</a:t>
            </a:r>
            <a:r>
              <a:rPr lang="en-US" sz="2800" dirty="0" smtClean="0"/>
              <a:t>nic acid molecules, bi</a:t>
            </a:r>
            <a:r>
              <a:rPr lang="en-US" sz="2800" b="1" dirty="0" smtClean="0"/>
              <a:t>carbo</a:t>
            </a:r>
            <a:r>
              <a:rPr lang="en-US" sz="2800" dirty="0" smtClean="0"/>
              <a:t>nate ions and </a:t>
            </a:r>
            <a:r>
              <a:rPr lang="en-US" sz="2800" b="1" dirty="0" smtClean="0"/>
              <a:t>carbo</a:t>
            </a:r>
            <a:r>
              <a:rPr lang="en-US" sz="2800" dirty="0" smtClean="0"/>
              <a:t>nate ions</a:t>
            </a:r>
          </a:p>
          <a:p>
            <a:r>
              <a:rPr lang="en-US" sz="2800" dirty="0" smtClean="0"/>
              <a:t>The sum of the moles of carbon in those three species</a:t>
            </a:r>
          </a:p>
          <a:p>
            <a:r>
              <a:rPr lang="en-US" sz="2800" dirty="0" smtClean="0"/>
              <a:t>Used to distinguish these carbons, in water,  from carbon in malt compounds….</a:t>
            </a:r>
          </a:p>
          <a:p>
            <a:r>
              <a:rPr lang="en-US" sz="2800" dirty="0" err="1" smtClean="0"/>
              <a:t>Carbo</a:t>
            </a:r>
            <a:r>
              <a:rPr lang="en-US" sz="2800" dirty="0" smtClean="0"/>
              <a:t> is a term  that we’ll use fairly frequently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10B5B-D51E-F641-B08F-6A2BF623E54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18936"/>
              </p:ext>
            </p:extLst>
          </p:nvPr>
        </p:nvGraphicFramePr>
        <p:xfrm>
          <a:off x="2590800" y="5791200"/>
          <a:ext cx="3251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3" name="Equation" r:id="rId3" imgW="3251200" imgH="355600" progId="Equation.3">
                  <p:embed/>
                </p:oleObj>
              </mc:Choice>
              <mc:Fallback>
                <p:oleObj name="Equation" r:id="rId3" imgW="32512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5791200"/>
                        <a:ext cx="3251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203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How pH Controls Electric Charge Carbonic Acid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 Proton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C4CFC-D7FA-5E47-8AFD-A5E995E9AAE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7106"/>
              </p:ext>
            </p:extLst>
          </p:nvPr>
        </p:nvGraphicFramePr>
        <p:xfrm>
          <a:off x="2838450" y="2038350"/>
          <a:ext cx="2298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71" name="Equation" r:id="rId3" imgW="2298700" imgH="355600" progId="Equation.3">
                  <p:embed/>
                </p:oleObj>
              </mc:Choice>
              <mc:Fallback>
                <p:oleObj name="Equation" r:id="rId3" imgW="22987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8450" y="2038350"/>
                        <a:ext cx="22987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962731"/>
              </p:ext>
            </p:extLst>
          </p:nvPr>
        </p:nvGraphicFramePr>
        <p:xfrm>
          <a:off x="2914650" y="2628900"/>
          <a:ext cx="190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72" name="Equation" r:id="rId5" imgW="1905000" imgH="863600" progId="Equation.3">
                  <p:embed/>
                </p:oleObj>
              </mc:Choice>
              <mc:Fallback>
                <p:oleObj name="Equation" r:id="rId5" imgW="1905000" imgH="863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4650" y="2628900"/>
                        <a:ext cx="19050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756828"/>
              </p:ext>
            </p:extLst>
          </p:nvPr>
        </p:nvGraphicFramePr>
        <p:xfrm>
          <a:off x="2787650" y="3638550"/>
          <a:ext cx="3505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73" name="Equation" r:id="rId7" imgW="3505200" imgH="469900" progId="Equation.3">
                  <p:embed/>
                </p:oleObj>
              </mc:Choice>
              <mc:Fallback>
                <p:oleObj name="Equation" r:id="rId7" imgW="35052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87650" y="3638550"/>
                        <a:ext cx="35052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53000" y="2819400"/>
            <a:ext cx="3077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Constant for 1st proton only</a:t>
            </a:r>
            <a:endParaRPr lang="en-US" sz="20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388482"/>
              </p:ext>
            </p:extLst>
          </p:nvPr>
        </p:nvGraphicFramePr>
        <p:xfrm>
          <a:off x="685800" y="4108450"/>
          <a:ext cx="1130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74" name="Equation" r:id="rId9" imgW="1130300" imgH="304800" progId="Equation.3">
                  <p:embed/>
                </p:oleObj>
              </mc:Choice>
              <mc:Fallback>
                <p:oleObj name="Equation" r:id="rId9" imgW="11303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5800" y="4108450"/>
                        <a:ext cx="11303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186874"/>
              </p:ext>
            </p:extLst>
          </p:nvPr>
        </p:nvGraphicFramePr>
        <p:xfrm>
          <a:off x="2800350" y="4095750"/>
          <a:ext cx="322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75" name="Equation" r:id="rId11" imgW="3225800" imgH="469900" progId="Equation.3">
                  <p:embed/>
                </p:oleObj>
              </mc:Choice>
              <mc:Fallback>
                <p:oleObj name="Equation" r:id="rId11" imgW="32258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00350" y="4095750"/>
                        <a:ext cx="32258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3400" y="2819400"/>
            <a:ext cx="2271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Law of Mass Action</a:t>
            </a:r>
            <a:endParaRPr lang="en-US" sz="20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897976"/>
              </p:ext>
            </p:extLst>
          </p:nvPr>
        </p:nvGraphicFramePr>
        <p:xfrm>
          <a:off x="698500" y="4572000"/>
          <a:ext cx="1028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76" name="Equation" r:id="rId13" imgW="1028700" imgH="304800" progId="Equation.3">
                  <p:embed/>
                </p:oleObj>
              </mc:Choice>
              <mc:Fallback>
                <p:oleObj name="Equation" r:id="rId13" imgW="10287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98500" y="4572000"/>
                        <a:ext cx="10287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201848"/>
              </p:ext>
            </p:extLst>
          </p:nvPr>
        </p:nvGraphicFramePr>
        <p:xfrm>
          <a:off x="2933700" y="4552950"/>
          <a:ext cx="3111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77" name="Equation" r:id="rId15" imgW="3111500" imgH="469900" progId="Equation.3">
                  <p:embed/>
                </p:oleObj>
              </mc:Choice>
              <mc:Fallback>
                <p:oleObj name="Equation" r:id="rId15" imgW="3111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33700" y="4552950"/>
                        <a:ext cx="31115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09600" y="5181600"/>
            <a:ext cx="2827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total </a:t>
            </a:r>
            <a:r>
              <a:rPr lang="en-US" sz="2000" dirty="0" err="1" smtClean="0"/>
              <a:t>carbo</a:t>
            </a:r>
            <a:r>
              <a:rPr lang="en-US" sz="2000" dirty="0" smtClean="0"/>
              <a:t> is 1 </a:t>
            </a:r>
            <a:r>
              <a:rPr lang="en-US" sz="2000" dirty="0" err="1" smtClean="0"/>
              <a:t>mmol</a:t>
            </a:r>
            <a:r>
              <a:rPr lang="en-US" sz="2000" dirty="0" smtClean="0"/>
              <a:t>/L</a:t>
            </a:r>
            <a:endParaRPr lang="en-US" sz="20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936394"/>
              </p:ext>
            </p:extLst>
          </p:nvPr>
        </p:nvGraphicFramePr>
        <p:xfrm>
          <a:off x="3829050" y="5029200"/>
          <a:ext cx="1270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78" name="Equation" r:id="rId17" imgW="1270000" imgH="609600" progId="Equation.3">
                  <p:embed/>
                </p:oleObj>
              </mc:Choice>
              <mc:Fallback>
                <p:oleObj name="Equation" r:id="rId17" imgW="12700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29050" y="5029200"/>
                        <a:ext cx="1270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823704"/>
              </p:ext>
            </p:extLst>
          </p:nvPr>
        </p:nvGraphicFramePr>
        <p:xfrm>
          <a:off x="5670550" y="5029200"/>
          <a:ext cx="1358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79" name="Equation" r:id="rId19" imgW="1358900" imgH="609600" progId="Equation.3">
                  <p:embed/>
                </p:oleObj>
              </mc:Choice>
              <mc:Fallback>
                <p:oleObj name="Equation" r:id="rId19" imgW="13589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70550" y="5029200"/>
                        <a:ext cx="13589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9600" y="5638800"/>
            <a:ext cx="5634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Charge on </a:t>
            </a:r>
            <a:r>
              <a:rPr lang="en-US" sz="2000" dirty="0" err="1" smtClean="0"/>
              <a:t>carbo</a:t>
            </a:r>
            <a:r>
              <a:rPr lang="en-US" sz="2000" dirty="0" smtClean="0"/>
              <a:t> is (0.5)(-1) + (0.5)(0) =  -0.5 </a:t>
            </a:r>
            <a:r>
              <a:rPr lang="en-US" sz="2000" dirty="0" err="1" smtClean="0"/>
              <a:t>mEq</a:t>
            </a:r>
            <a:r>
              <a:rPr lang="en-US" sz="2000" dirty="0" smtClean="0"/>
              <a:t>/L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1981200"/>
            <a:ext cx="2769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Reaction goes either way</a:t>
            </a:r>
            <a:endParaRPr lang="en-US" sz="20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040773"/>
              </p:ext>
            </p:extLst>
          </p:nvPr>
        </p:nvGraphicFramePr>
        <p:xfrm>
          <a:off x="762000" y="3733800"/>
          <a:ext cx="1612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0" name="Equation" r:id="rId21" imgW="1612900" imgH="317500" progId="Equation.3">
                  <p:embed/>
                </p:oleObj>
              </mc:Choice>
              <mc:Fallback>
                <p:oleObj name="Equation" r:id="rId21" imgW="16129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62000" y="3733800"/>
                        <a:ext cx="16129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395406" y="3657600"/>
            <a:ext cx="2748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Henderson - </a:t>
            </a:r>
            <a:r>
              <a:rPr lang="en-US" sz="2000" dirty="0" err="1" smtClean="0"/>
              <a:t>Hasselbalch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8614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How</a:t>
            </a:r>
            <a:r>
              <a:rPr lang="en-US" dirty="0" smtClean="0"/>
              <a:t> pH Controls </a:t>
            </a:r>
            <a:r>
              <a:rPr lang="en-US" dirty="0"/>
              <a:t>Charge</a:t>
            </a:r>
            <a:br>
              <a:rPr lang="en-US" dirty="0"/>
            </a:br>
            <a:r>
              <a:rPr lang="en-US" sz="4000" dirty="0"/>
              <a:t>Carbonic Acid </a:t>
            </a:r>
            <a:r>
              <a:rPr lang="en-US" sz="4000" dirty="0" smtClean="0"/>
              <a:t>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 </a:t>
            </a:r>
            <a:r>
              <a:rPr lang="en-US" sz="4000" dirty="0"/>
              <a:t>Proton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10B5B-D51E-F641-B08F-6A2BF623E54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756606" y="2057400"/>
            <a:ext cx="8387394" cy="3829110"/>
            <a:chOff x="609600" y="2667000"/>
            <a:chExt cx="8387394" cy="382911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6015245"/>
                </p:ext>
              </p:extLst>
            </p:nvPr>
          </p:nvGraphicFramePr>
          <p:xfrm>
            <a:off x="3124200" y="2667000"/>
            <a:ext cx="18796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74" name="Equation" r:id="rId3" imgW="1879600" imgH="317500" progId="Equation.3">
                    <p:embed/>
                  </p:oleObj>
                </mc:Choice>
                <mc:Fallback>
                  <p:oleObj name="Equation" r:id="rId3" imgW="1879600" imgH="317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24200" y="2667000"/>
                          <a:ext cx="18796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3635308"/>
                </p:ext>
              </p:extLst>
            </p:nvPr>
          </p:nvGraphicFramePr>
          <p:xfrm>
            <a:off x="3124200" y="3124200"/>
            <a:ext cx="1638300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75" name="Equation" r:id="rId5" imgW="1638300" imgH="787400" progId="Equation.3">
                    <p:embed/>
                  </p:oleObj>
                </mc:Choice>
                <mc:Fallback>
                  <p:oleObj name="Equation" r:id="rId5" imgW="1638300" imgH="787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24200" y="3124200"/>
                          <a:ext cx="1638300" cy="787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4151205"/>
                </p:ext>
              </p:extLst>
            </p:nvPr>
          </p:nvGraphicFramePr>
          <p:xfrm>
            <a:off x="762000" y="4114800"/>
            <a:ext cx="16129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76" name="Equation" r:id="rId7" imgW="1612900" imgH="317500" progId="Equation.3">
                    <p:embed/>
                  </p:oleObj>
                </mc:Choice>
                <mc:Fallback>
                  <p:oleObj name="Equation" r:id="rId7" imgW="1612900" imgH="317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62000" y="4114800"/>
                          <a:ext cx="16129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4987555"/>
                </p:ext>
              </p:extLst>
            </p:nvPr>
          </p:nvGraphicFramePr>
          <p:xfrm>
            <a:off x="3124200" y="4114800"/>
            <a:ext cx="29845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77" name="Equation" r:id="rId9" imgW="2984500" imgH="431800" progId="Equation.3">
                    <p:embed/>
                  </p:oleObj>
                </mc:Choice>
                <mc:Fallback>
                  <p:oleObj name="Equation" r:id="rId9" imgW="2984500" imgH="431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24200" y="4114800"/>
                          <a:ext cx="2984500" cy="43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5029200" y="3276600"/>
              <a:ext cx="3162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Constant for 2nd proton only</a:t>
              </a:r>
              <a:endParaRPr lang="en-US" sz="2000" dirty="0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2046928"/>
                </p:ext>
              </p:extLst>
            </p:nvPr>
          </p:nvGraphicFramePr>
          <p:xfrm>
            <a:off x="762000" y="4572000"/>
            <a:ext cx="11303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78" name="Equation" r:id="rId11" imgW="1130300" imgH="292100" progId="Equation.3">
                    <p:embed/>
                  </p:oleObj>
                </mc:Choice>
                <mc:Fallback>
                  <p:oleObj name="Equation" r:id="rId11" imgW="1130300" imgH="292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62000" y="4572000"/>
                          <a:ext cx="11303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9057643"/>
                </p:ext>
              </p:extLst>
            </p:nvPr>
          </p:nvGraphicFramePr>
          <p:xfrm>
            <a:off x="3124200" y="4572000"/>
            <a:ext cx="27305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79" name="Equation" r:id="rId13" imgW="2730500" imgH="431800" progId="Equation.3">
                    <p:embed/>
                  </p:oleObj>
                </mc:Choice>
                <mc:Fallback>
                  <p:oleObj name="Equation" r:id="rId13" imgW="2730500" imgH="431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124200" y="4572000"/>
                          <a:ext cx="2730500" cy="43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609600" y="3276600"/>
              <a:ext cx="2271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Law of Mass Action</a:t>
              </a:r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48400" y="4114800"/>
              <a:ext cx="27485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Henderson - </a:t>
              </a:r>
              <a:r>
                <a:rPr lang="en-US" sz="2000" dirty="0" err="1" smtClean="0"/>
                <a:t>Hasselbalch</a:t>
              </a:r>
              <a:endParaRPr lang="en-US" sz="2000" dirty="0"/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0563694"/>
                </p:ext>
              </p:extLst>
            </p:nvPr>
          </p:nvGraphicFramePr>
          <p:xfrm>
            <a:off x="762000" y="5029200"/>
            <a:ext cx="10541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80" name="Equation" r:id="rId15" imgW="1054100" imgH="304800" progId="Equation.3">
                    <p:embed/>
                  </p:oleObj>
                </mc:Choice>
                <mc:Fallback>
                  <p:oleObj name="Equation" r:id="rId15" imgW="1054100" imgH="304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762000" y="5029200"/>
                          <a:ext cx="10541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3056202"/>
                </p:ext>
              </p:extLst>
            </p:nvPr>
          </p:nvGraphicFramePr>
          <p:xfrm>
            <a:off x="3117850" y="5010150"/>
            <a:ext cx="28956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81" name="Equation" r:id="rId17" imgW="2895600" imgH="469900" progId="Equation.3">
                    <p:embed/>
                  </p:oleObj>
                </mc:Choice>
                <mc:Fallback>
                  <p:oleObj name="Equation" r:id="rId17" imgW="2895600" imgH="469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117850" y="5010150"/>
                          <a:ext cx="2895600" cy="469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685800" y="5638800"/>
              <a:ext cx="28272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If total </a:t>
              </a:r>
              <a:r>
                <a:rPr lang="en-US" sz="2000" dirty="0" err="1" smtClean="0"/>
                <a:t>carbo</a:t>
              </a:r>
              <a:r>
                <a:rPr lang="en-US" sz="2000" dirty="0" smtClean="0"/>
                <a:t> is 1 </a:t>
              </a:r>
              <a:r>
                <a:rPr lang="en-US" sz="2000" dirty="0" err="1" smtClean="0"/>
                <a:t>mmol</a:t>
              </a:r>
              <a:r>
                <a:rPr lang="en-US" sz="2000" dirty="0" smtClean="0"/>
                <a:t>/L</a:t>
              </a:r>
              <a:endParaRPr lang="en-US" sz="2000" dirty="0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3317363"/>
                </p:ext>
              </p:extLst>
            </p:nvPr>
          </p:nvGraphicFramePr>
          <p:xfrm>
            <a:off x="3962400" y="5486400"/>
            <a:ext cx="11557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82" name="Equation" r:id="rId19" imgW="1155700" imgH="609600" progId="Equation.3">
                    <p:embed/>
                  </p:oleObj>
                </mc:Choice>
                <mc:Fallback>
                  <p:oleObj name="Equation" r:id="rId19" imgW="1155700" imgH="609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962400" y="5486400"/>
                          <a:ext cx="1155700" cy="60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2304231"/>
                </p:ext>
              </p:extLst>
            </p:nvPr>
          </p:nvGraphicFramePr>
          <p:xfrm>
            <a:off x="5791200" y="5486400"/>
            <a:ext cx="12700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83" name="Equation" r:id="rId21" imgW="1270000" imgH="609600" progId="Equation.3">
                    <p:embed/>
                  </p:oleObj>
                </mc:Choice>
                <mc:Fallback>
                  <p:oleObj name="Equation" r:id="rId21" imgW="1270000" imgH="609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791200" y="5486400"/>
                          <a:ext cx="1270000" cy="60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685800" y="6096000"/>
              <a:ext cx="56544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Charge on </a:t>
              </a:r>
              <a:r>
                <a:rPr lang="en-US" sz="2000" dirty="0" err="1" smtClean="0"/>
                <a:t>carbo</a:t>
              </a:r>
              <a:r>
                <a:rPr lang="en-US" sz="2000" dirty="0" smtClean="0"/>
                <a:t> is (0.5)(-2) + (0.5)(-1) = -1.5 </a:t>
              </a:r>
              <a:r>
                <a:rPr lang="en-US" sz="2000" dirty="0" err="1" smtClean="0"/>
                <a:t>mEq</a:t>
              </a:r>
              <a:r>
                <a:rPr lang="en-US" sz="2000" dirty="0" smtClean="0"/>
                <a:t>/L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032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70798</TotalTime>
  <Words>2593</Words>
  <Application>Microsoft Macintosh PowerPoint</Application>
  <PresentationFormat>On-screen Show (4:3)</PresentationFormat>
  <Paragraphs>349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Blank Presentation</vt:lpstr>
      <vt:lpstr>Equation</vt:lpstr>
      <vt:lpstr>Some Observations on Mash pH Prediction/Control</vt:lpstr>
      <vt:lpstr>Background</vt:lpstr>
      <vt:lpstr>MOTIVATION</vt:lpstr>
      <vt:lpstr>Agenda</vt:lpstr>
      <vt:lpstr>What is pH?</vt:lpstr>
      <vt:lpstr>Moles, Equivalents</vt:lpstr>
      <vt:lpstr>Carbo, CT</vt:lpstr>
      <vt:lpstr>How pH Controls Electric Charge Carbonic Acid 1st  Proton</vt:lpstr>
      <vt:lpstr>How pH Controls Charge Carbonic Acid 2nd  Proton</vt:lpstr>
      <vt:lpstr>Lowering pH Increases Charge</vt:lpstr>
      <vt:lpstr>How We Estimate/Control Mash pH</vt:lpstr>
      <vt:lpstr>Proton Deficit (PD)</vt:lpstr>
      <vt:lpstr>Mash pH</vt:lpstr>
      <vt:lpstr>Example of Alkalinity (PD &gt; 0)</vt:lpstr>
      <vt:lpstr>Alkalinity (PD &gt; 0), 2nd Example</vt:lpstr>
      <vt:lpstr>Acidity (PD &lt; 0) Example</vt:lpstr>
      <vt:lpstr>Mash pH</vt:lpstr>
      <vt:lpstr>Grist Component Proton Deficits</vt:lpstr>
      <vt:lpstr>Calculating Proton Deficits</vt:lpstr>
      <vt:lpstr>PowerPoint Presentation</vt:lpstr>
      <vt:lpstr>Water: Step 2 - How Much Carbo (CT)?</vt:lpstr>
      <vt:lpstr>Measure Alkalinity Yourself</vt:lpstr>
      <vt:lpstr>Example Alkalinity Titration</vt:lpstr>
      <vt:lpstr>Phosphate Similar to Carbo</vt:lpstr>
      <vt:lpstr>Malt</vt:lpstr>
      <vt:lpstr>Specs for 3 Malts 25 minutes, 20°C</vt:lpstr>
      <vt:lpstr>Malt Titration Difficult Compared to Liquor</vt:lpstr>
      <vt:lpstr>PowerPoint Presentation</vt:lpstr>
      <vt:lpstr>PowerPoint Presentation</vt:lpstr>
      <vt:lpstr>Proton Deficits of  Base (Pils) and Two Specialty Malts</vt:lpstr>
      <vt:lpstr>Calcium, Magnesium, Phosphate</vt:lpstr>
      <vt:lpstr>Can We Improve on Kohlbach?</vt:lpstr>
      <vt:lpstr>Method</vt:lpstr>
      <vt:lpstr>Directed Search (Root Bisection)</vt:lpstr>
      <vt:lpstr>Three Mash pH predictions</vt:lpstr>
      <vt:lpstr>Summary</vt:lpstr>
      <vt:lpstr>Questions?</vt:lpstr>
    </vt:vector>
  </TitlesOfParts>
  <Company>ᕙ퀀蓕⟨^ࣘ뿿봀ᙞ鈰蓕⟨ᕚ✄뿿볰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the Vital Statistics of a Beer</dc:title>
  <dc:creator>A.J. DeL</dc:creator>
  <cp:lastModifiedBy>A. J. deLange</cp:lastModifiedBy>
  <cp:revision>267</cp:revision>
  <dcterms:created xsi:type="dcterms:W3CDTF">2009-04-26T14:03:47Z</dcterms:created>
  <dcterms:modified xsi:type="dcterms:W3CDTF">2013-11-08T18:01:00Z</dcterms:modified>
</cp:coreProperties>
</file>